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56" r:id="rId2"/>
    <p:sldId id="270" r:id="rId3"/>
    <p:sldId id="272" r:id="rId4"/>
    <p:sldId id="273" r:id="rId5"/>
    <p:sldId id="274" r:id="rId6"/>
    <p:sldId id="266" r:id="rId7"/>
    <p:sldId id="267" r:id="rId8"/>
    <p:sldId id="268" r:id="rId9"/>
    <p:sldId id="269" r:id="rId10"/>
    <p:sldId id="276" r:id="rId11"/>
    <p:sldId id="275" r:id="rId12"/>
    <p:sldId id="291" r:id="rId13"/>
    <p:sldId id="292" r:id="rId14"/>
    <p:sldId id="277" r:id="rId15"/>
    <p:sldId id="278" r:id="rId16"/>
    <p:sldId id="279" r:id="rId17"/>
    <p:sldId id="280" r:id="rId18"/>
    <p:sldId id="288" r:id="rId19"/>
    <p:sldId id="289" r:id="rId20"/>
    <p:sldId id="290" r:id="rId21"/>
    <p:sldId id="281" r:id="rId22"/>
    <p:sldId id="282" r:id="rId23"/>
    <p:sldId id="283" r:id="rId24"/>
    <p:sldId id="284" r:id="rId25"/>
    <p:sldId id="285" r:id="rId26"/>
    <p:sldId id="286" r:id="rId27"/>
    <p:sldId id="287" r:id="rId28"/>
    <p:sldId id="293" r:id="rId29"/>
    <p:sldId id="294" r:id="rId30"/>
    <p:sldId id="295" r:id="rId31"/>
    <p:sldId id="296" r:id="rId32"/>
    <p:sldId id="297" r:id="rId33"/>
    <p:sldId id="298" r:id="rId34"/>
    <p:sldId id="29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4">
          <p15:clr>
            <a:srgbClr val="A4A3A4"/>
          </p15:clr>
        </p15:guide>
        <p15:guide id="2" pos="1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00"/>
    <a:srgbClr val="5655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7" d="100"/>
          <a:sy n="67" d="100"/>
        </p:scale>
        <p:origin x="-1156" y="-72"/>
      </p:cViewPr>
      <p:guideLst>
        <p:guide orient="horz" pos="664"/>
        <p:guide pos="149"/>
      </p:guideLst>
    </p:cSldViewPr>
  </p:slideViewPr>
  <p:notesTextViewPr>
    <p:cViewPr>
      <p:scale>
        <a:sx n="100" d="100"/>
        <a:sy n="100" d="100"/>
      </p:scale>
      <p:origin x="0" y="0"/>
    </p:cViewPr>
  </p:notesTextViewPr>
  <p:sorterViewPr>
    <p:cViewPr varScale="1">
      <p:scale>
        <a:sx n="1" d="1"/>
        <a:sy n="1" d="1"/>
      </p:scale>
      <p:origin x="0" y="-23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35AE5-580F-3F44-A2FE-57C908ACF222}"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0D3C265B-A3BB-5448-99A3-D79642D32025}">
      <dgm:prSet/>
      <dgm:spPr/>
      <dgm:t>
        <a:bodyPr/>
        <a:lstStyle/>
        <a:p>
          <a:pPr rtl="0"/>
          <a:r>
            <a:rPr lang="en-US" dirty="0" smtClean="0"/>
            <a:t>VOLATILITY</a:t>
          </a:r>
          <a:endParaRPr lang="en-US" dirty="0"/>
        </a:p>
      </dgm:t>
    </dgm:pt>
    <dgm:pt modelId="{1A1B38AE-9DA7-E84D-B569-1EAC2EFFBC82}" type="parTrans" cxnId="{183D8E09-DD65-6049-BC63-A27F6F758548}">
      <dgm:prSet/>
      <dgm:spPr/>
      <dgm:t>
        <a:bodyPr/>
        <a:lstStyle/>
        <a:p>
          <a:endParaRPr lang="en-US"/>
        </a:p>
      </dgm:t>
    </dgm:pt>
    <dgm:pt modelId="{F663E3BF-65E3-0E49-BBCB-D149DFAADC15}" type="sibTrans" cxnId="{183D8E09-DD65-6049-BC63-A27F6F758548}">
      <dgm:prSet/>
      <dgm:spPr/>
      <dgm:t>
        <a:bodyPr/>
        <a:lstStyle/>
        <a:p>
          <a:endParaRPr lang="en-US"/>
        </a:p>
      </dgm:t>
    </dgm:pt>
    <dgm:pt modelId="{3D58AD94-397B-824E-8C5D-D4164F95F678}">
      <dgm:prSet/>
      <dgm:spPr/>
      <dgm:t>
        <a:bodyPr/>
        <a:lstStyle/>
        <a:p>
          <a:pPr rtl="0"/>
          <a:r>
            <a:rPr lang="en-US" dirty="0" smtClean="0"/>
            <a:t>UNCERTAINTY</a:t>
          </a:r>
          <a:endParaRPr lang="en-US" dirty="0"/>
        </a:p>
      </dgm:t>
    </dgm:pt>
    <dgm:pt modelId="{9987A429-EB8D-DD4F-AC3F-CD54752223ED}" type="parTrans" cxnId="{100A5F35-2649-C246-BE9D-A3549442529D}">
      <dgm:prSet/>
      <dgm:spPr/>
      <dgm:t>
        <a:bodyPr/>
        <a:lstStyle/>
        <a:p>
          <a:endParaRPr lang="en-US"/>
        </a:p>
      </dgm:t>
    </dgm:pt>
    <dgm:pt modelId="{806EE1F6-E304-A444-9F3D-ADF6C960D925}" type="sibTrans" cxnId="{100A5F35-2649-C246-BE9D-A3549442529D}">
      <dgm:prSet/>
      <dgm:spPr/>
      <dgm:t>
        <a:bodyPr/>
        <a:lstStyle/>
        <a:p>
          <a:endParaRPr lang="en-US"/>
        </a:p>
      </dgm:t>
    </dgm:pt>
    <dgm:pt modelId="{88BAB98A-BB42-0E4D-B619-9607083EE4E8}">
      <dgm:prSet/>
      <dgm:spPr/>
      <dgm:t>
        <a:bodyPr/>
        <a:lstStyle/>
        <a:p>
          <a:pPr rtl="0"/>
          <a:r>
            <a:rPr lang="en-US" dirty="0" smtClean="0"/>
            <a:t>COMPLEXITY</a:t>
          </a:r>
          <a:endParaRPr lang="en-US" dirty="0"/>
        </a:p>
      </dgm:t>
    </dgm:pt>
    <dgm:pt modelId="{CFDAAC54-DBDC-D942-9D2D-444CB628BC34}" type="parTrans" cxnId="{6CA37E15-F1B8-9D4D-83DD-4AEA9E5C07F8}">
      <dgm:prSet/>
      <dgm:spPr/>
      <dgm:t>
        <a:bodyPr/>
        <a:lstStyle/>
        <a:p>
          <a:endParaRPr lang="en-US"/>
        </a:p>
      </dgm:t>
    </dgm:pt>
    <dgm:pt modelId="{98EEF12F-3085-8840-827C-9AD7FDADB946}" type="sibTrans" cxnId="{6CA37E15-F1B8-9D4D-83DD-4AEA9E5C07F8}">
      <dgm:prSet/>
      <dgm:spPr/>
      <dgm:t>
        <a:bodyPr/>
        <a:lstStyle/>
        <a:p>
          <a:endParaRPr lang="en-US"/>
        </a:p>
      </dgm:t>
    </dgm:pt>
    <dgm:pt modelId="{703BA294-94D9-E84F-8C70-59526A07090F}">
      <dgm:prSet/>
      <dgm:spPr/>
      <dgm:t>
        <a:bodyPr/>
        <a:lstStyle/>
        <a:p>
          <a:pPr rtl="0"/>
          <a:r>
            <a:rPr lang="en-US" dirty="0" smtClean="0"/>
            <a:t>AMBIGUITY</a:t>
          </a:r>
          <a:endParaRPr lang="en-US" dirty="0"/>
        </a:p>
      </dgm:t>
    </dgm:pt>
    <dgm:pt modelId="{E695CC90-BD77-D742-9E5A-96F7BEDE7871}" type="parTrans" cxnId="{9B20A417-6C1B-A745-81C7-8DF9CCCF71D7}">
      <dgm:prSet/>
      <dgm:spPr/>
      <dgm:t>
        <a:bodyPr/>
        <a:lstStyle/>
        <a:p>
          <a:endParaRPr lang="en-US"/>
        </a:p>
      </dgm:t>
    </dgm:pt>
    <dgm:pt modelId="{BAC3CBA3-F0E9-0645-836C-DE248583D3E6}" type="sibTrans" cxnId="{9B20A417-6C1B-A745-81C7-8DF9CCCF71D7}">
      <dgm:prSet/>
      <dgm:spPr/>
      <dgm:t>
        <a:bodyPr/>
        <a:lstStyle/>
        <a:p>
          <a:endParaRPr lang="en-US"/>
        </a:p>
      </dgm:t>
    </dgm:pt>
    <dgm:pt modelId="{C7D3D251-B1A4-3C42-A41D-B9165949A7DF}" type="pres">
      <dgm:prSet presAssocID="{A5835AE5-580F-3F44-A2FE-57C908ACF222}" presName="Name0" presStyleCnt="0">
        <dgm:presLayoutVars>
          <dgm:dir/>
          <dgm:resizeHandles val="exact"/>
        </dgm:presLayoutVars>
      </dgm:prSet>
      <dgm:spPr/>
      <dgm:t>
        <a:bodyPr/>
        <a:lstStyle/>
        <a:p>
          <a:endParaRPr lang="en-US"/>
        </a:p>
      </dgm:t>
    </dgm:pt>
    <dgm:pt modelId="{13291FBF-7B1F-3D4B-AF81-CD6BA7D1B6DE}" type="pres">
      <dgm:prSet presAssocID="{0D3C265B-A3BB-5448-99A3-D79642D32025}" presName="compNode" presStyleCnt="0"/>
      <dgm:spPr/>
    </dgm:pt>
    <dgm:pt modelId="{5B375846-BF5D-5D41-84D1-93D910A6A409}" type="pres">
      <dgm:prSet presAssocID="{0D3C265B-A3BB-5448-99A3-D79642D32025}" presName="pictRect" presStyleLbl="node1" presStyleIdx="0" presStyleCnt="4" custScaleX="100084" custScaleY="98919" custLinFactNeighborX="-28756" custLinFactNeighborY="-39"/>
      <dgm:spPr>
        <a:blipFill rotWithShape="1">
          <a:blip xmlns:r="http://schemas.openxmlformats.org/officeDocument/2006/relationships" r:embed="rId1"/>
          <a:stretch>
            <a:fillRect/>
          </a:stretch>
        </a:blipFill>
      </dgm:spPr>
      <dgm:t>
        <a:bodyPr/>
        <a:lstStyle/>
        <a:p>
          <a:endParaRPr lang="en-US"/>
        </a:p>
      </dgm:t>
    </dgm:pt>
    <dgm:pt modelId="{E6C6C7E5-2EF4-8B42-85F5-E04609BE761F}" type="pres">
      <dgm:prSet presAssocID="{0D3C265B-A3BB-5448-99A3-D79642D32025}" presName="textRect" presStyleLbl="revTx" presStyleIdx="0" presStyleCnt="4" custScaleY="104095" custLinFactNeighborX="-32229" custLinFactNeighborY="4220">
        <dgm:presLayoutVars>
          <dgm:bulletEnabled val="1"/>
        </dgm:presLayoutVars>
      </dgm:prSet>
      <dgm:spPr/>
      <dgm:t>
        <a:bodyPr/>
        <a:lstStyle/>
        <a:p>
          <a:endParaRPr lang="en-US"/>
        </a:p>
      </dgm:t>
    </dgm:pt>
    <dgm:pt modelId="{55DE3A57-7DF3-B741-928F-BDD743B21C10}" type="pres">
      <dgm:prSet presAssocID="{F663E3BF-65E3-0E49-BBCB-D149DFAADC15}" presName="sibTrans" presStyleLbl="sibTrans2D1" presStyleIdx="0" presStyleCnt="0"/>
      <dgm:spPr/>
      <dgm:t>
        <a:bodyPr/>
        <a:lstStyle/>
        <a:p>
          <a:endParaRPr lang="en-US"/>
        </a:p>
      </dgm:t>
    </dgm:pt>
    <dgm:pt modelId="{07639783-1593-AC47-AEB5-C73622382C0C}" type="pres">
      <dgm:prSet presAssocID="{3D58AD94-397B-824E-8C5D-D4164F95F678}" presName="compNode" presStyleCnt="0"/>
      <dgm:spPr/>
    </dgm:pt>
    <dgm:pt modelId="{3AD3294A-E0FA-5741-AE0E-E440F58F99B0}" type="pres">
      <dgm:prSet presAssocID="{3D58AD94-397B-824E-8C5D-D4164F95F678}" presName="pictRect" presStyleLbl="node1" presStyleIdx="1" presStyleCnt="4" custScaleX="95186" custScaleY="96299"/>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F4899EFC-0D3A-0547-87A0-D460E00952CA}" type="pres">
      <dgm:prSet presAssocID="{3D58AD94-397B-824E-8C5D-D4164F95F678}" presName="textRect" presStyleLbl="revTx" presStyleIdx="1" presStyleCnt="4">
        <dgm:presLayoutVars>
          <dgm:bulletEnabled val="1"/>
        </dgm:presLayoutVars>
      </dgm:prSet>
      <dgm:spPr/>
      <dgm:t>
        <a:bodyPr/>
        <a:lstStyle/>
        <a:p>
          <a:endParaRPr lang="en-US"/>
        </a:p>
      </dgm:t>
    </dgm:pt>
    <dgm:pt modelId="{B876874E-DE26-3A4A-B294-3F3D95AAC5E7}" type="pres">
      <dgm:prSet presAssocID="{806EE1F6-E304-A444-9F3D-ADF6C960D925}" presName="sibTrans" presStyleLbl="sibTrans2D1" presStyleIdx="0" presStyleCnt="0"/>
      <dgm:spPr/>
      <dgm:t>
        <a:bodyPr/>
        <a:lstStyle/>
        <a:p>
          <a:endParaRPr lang="en-US"/>
        </a:p>
      </dgm:t>
    </dgm:pt>
    <dgm:pt modelId="{1D837D83-8EC6-424D-8A0D-71D1C5A71213}" type="pres">
      <dgm:prSet presAssocID="{88BAB98A-BB42-0E4D-B619-9607083EE4E8}" presName="compNode" presStyleCnt="0"/>
      <dgm:spPr/>
    </dgm:pt>
    <dgm:pt modelId="{B8AB5B29-7B44-024D-AB49-C0AD4A53F21F}" type="pres">
      <dgm:prSet presAssocID="{88BAB98A-BB42-0E4D-B619-9607083EE4E8}" presName="pictRect" presStyleLbl="node1" presStyleIdx="2" presStyleCnt="4" custLinFactNeighborX="-24138" custLinFactNeighborY="-5990"/>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F70D72E3-FC3F-4045-9EF8-B9BB7852C406}" type="pres">
      <dgm:prSet presAssocID="{88BAB98A-BB42-0E4D-B619-9607083EE4E8}" presName="textRect" presStyleLbl="revTx" presStyleIdx="2" presStyleCnt="4" custLinFactNeighborX="-27767" custLinFactNeighborY="15">
        <dgm:presLayoutVars>
          <dgm:bulletEnabled val="1"/>
        </dgm:presLayoutVars>
      </dgm:prSet>
      <dgm:spPr/>
      <dgm:t>
        <a:bodyPr/>
        <a:lstStyle/>
        <a:p>
          <a:endParaRPr lang="en-US"/>
        </a:p>
      </dgm:t>
    </dgm:pt>
    <dgm:pt modelId="{E55052C5-6FD6-D94A-B1FA-7CB25D3E36DD}" type="pres">
      <dgm:prSet presAssocID="{98EEF12F-3085-8840-827C-9AD7FDADB946}" presName="sibTrans" presStyleLbl="sibTrans2D1" presStyleIdx="0" presStyleCnt="0"/>
      <dgm:spPr/>
      <dgm:t>
        <a:bodyPr/>
        <a:lstStyle/>
        <a:p>
          <a:endParaRPr lang="en-US"/>
        </a:p>
      </dgm:t>
    </dgm:pt>
    <dgm:pt modelId="{7BDBE405-ED64-CF40-A705-7C80FD2ABD58}" type="pres">
      <dgm:prSet presAssocID="{703BA294-94D9-E84F-8C70-59526A07090F}" presName="compNode" presStyleCnt="0"/>
      <dgm:spPr/>
    </dgm:pt>
    <dgm:pt modelId="{DC7B6FB5-8928-7C41-BC3A-EEA1DFC31887}" type="pres">
      <dgm:prSet presAssocID="{703BA294-94D9-E84F-8C70-59526A07090F}" presName="pictRect" presStyleLbl="node1" presStyleIdx="3" presStyleCnt="4"/>
      <dgm:spPr/>
    </dgm:pt>
    <dgm:pt modelId="{E71341B7-5462-F04A-B115-B49E0EA6CA35}" type="pres">
      <dgm:prSet presAssocID="{703BA294-94D9-E84F-8C70-59526A07090F}" presName="textRect" presStyleLbl="revTx" presStyleIdx="3" presStyleCnt="4">
        <dgm:presLayoutVars>
          <dgm:bulletEnabled val="1"/>
        </dgm:presLayoutVars>
      </dgm:prSet>
      <dgm:spPr/>
      <dgm:t>
        <a:bodyPr/>
        <a:lstStyle/>
        <a:p>
          <a:endParaRPr lang="en-US"/>
        </a:p>
      </dgm:t>
    </dgm:pt>
  </dgm:ptLst>
  <dgm:cxnLst>
    <dgm:cxn modelId="{72AD863B-C0D5-4A78-A145-77C043DFF122}" type="presOf" srcId="{A5835AE5-580F-3F44-A2FE-57C908ACF222}" destId="{C7D3D251-B1A4-3C42-A41D-B9165949A7DF}" srcOrd="0" destOrd="0" presId="urn:microsoft.com/office/officeart/2005/8/layout/pList1"/>
    <dgm:cxn modelId="{9B20A417-6C1B-A745-81C7-8DF9CCCF71D7}" srcId="{A5835AE5-580F-3F44-A2FE-57C908ACF222}" destId="{703BA294-94D9-E84F-8C70-59526A07090F}" srcOrd="3" destOrd="0" parTransId="{E695CC90-BD77-D742-9E5A-96F7BEDE7871}" sibTransId="{BAC3CBA3-F0E9-0645-836C-DE248583D3E6}"/>
    <dgm:cxn modelId="{8C3367B7-5293-472E-9D2A-FA0D50740F2D}" type="presOf" srcId="{88BAB98A-BB42-0E4D-B619-9607083EE4E8}" destId="{F70D72E3-FC3F-4045-9EF8-B9BB7852C406}" srcOrd="0" destOrd="0" presId="urn:microsoft.com/office/officeart/2005/8/layout/pList1"/>
    <dgm:cxn modelId="{379F1572-5195-4E62-9B4B-CE4AF7A00CDF}" type="presOf" srcId="{F663E3BF-65E3-0E49-BBCB-D149DFAADC15}" destId="{55DE3A57-7DF3-B741-928F-BDD743B21C10}" srcOrd="0" destOrd="0" presId="urn:microsoft.com/office/officeart/2005/8/layout/pList1"/>
    <dgm:cxn modelId="{02D36F87-BEC4-4F5C-B98C-9F4ED8ABC48F}" type="presOf" srcId="{0D3C265B-A3BB-5448-99A3-D79642D32025}" destId="{E6C6C7E5-2EF4-8B42-85F5-E04609BE761F}" srcOrd="0" destOrd="0" presId="urn:microsoft.com/office/officeart/2005/8/layout/pList1"/>
    <dgm:cxn modelId="{1E4B20BE-368A-474C-AA76-855E9F8BC828}" type="presOf" srcId="{98EEF12F-3085-8840-827C-9AD7FDADB946}" destId="{E55052C5-6FD6-D94A-B1FA-7CB25D3E36DD}" srcOrd="0" destOrd="0" presId="urn:microsoft.com/office/officeart/2005/8/layout/pList1"/>
    <dgm:cxn modelId="{C80BE93E-A388-4A64-9D66-8FD6029B7123}" type="presOf" srcId="{703BA294-94D9-E84F-8C70-59526A07090F}" destId="{E71341B7-5462-F04A-B115-B49E0EA6CA35}" srcOrd="0" destOrd="0" presId="urn:microsoft.com/office/officeart/2005/8/layout/pList1"/>
    <dgm:cxn modelId="{F38E51B9-2859-47BD-877A-7657CB751CAE}" type="presOf" srcId="{3D58AD94-397B-824E-8C5D-D4164F95F678}" destId="{F4899EFC-0D3A-0547-87A0-D460E00952CA}" srcOrd="0" destOrd="0" presId="urn:microsoft.com/office/officeart/2005/8/layout/pList1"/>
    <dgm:cxn modelId="{6CA37E15-F1B8-9D4D-83DD-4AEA9E5C07F8}" srcId="{A5835AE5-580F-3F44-A2FE-57C908ACF222}" destId="{88BAB98A-BB42-0E4D-B619-9607083EE4E8}" srcOrd="2" destOrd="0" parTransId="{CFDAAC54-DBDC-D942-9D2D-444CB628BC34}" sibTransId="{98EEF12F-3085-8840-827C-9AD7FDADB946}"/>
    <dgm:cxn modelId="{100A5F35-2649-C246-BE9D-A3549442529D}" srcId="{A5835AE5-580F-3F44-A2FE-57C908ACF222}" destId="{3D58AD94-397B-824E-8C5D-D4164F95F678}" srcOrd="1" destOrd="0" parTransId="{9987A429-EB8D-DD4F-AC3F-CD54752223ED}" sibTransId="{806EE1F6-E304-A444-9F3D-ADF6C960D925}"/>
    <dgm:cxn modelId="{183D8E09-DD65-6049-BC63-A27F6F758548}" srcId="{A5835AE5-580F-3F44-A2FE-57C908ACF222}" destId="{0D3C265B-A3BB-5448-99A3-D79642D32025}" srcOrd="0" destOrd="0" parTransId="{1A1B38AE-9DA7-E84D-B569-1EAC2EFFBC82}" sibTransId="{F663E3BF-65E3-0E49-BBCB-D149DFAADC15}"/>
    <dgm:cxn modelId="{2C07E026-72BA-4364-8F01-1E6FEE0E4CB1}" type="presOf" srcId="{806EE1F6-E304-A444-9F3D-ADF6C960D925}" destId="{B876874E-DE26-3A4A-B294-3F3D95AAC5E7}" srcOrd="0" destOrd="0" presId="urn:microsoft.com/office/officeart/2005/8/layout/pList1"/>
    <dgm:cxn modelId="{9EAA0B3B-D74F-48F9-9D58-E319DBAD6CC8}" type="presParOf" srcId="{C7D3D251-B1A4-3C42-A41D-B9165949A7DF}" destId="{13291FBF-7B1F-3D4B-AF81-CD6BA7D1B6DE}" srcOrd="0" destOrd="0" presId="urn:microsoft.com/office/officeart/2005/8/layout/pList1"/>
    <dgm:cxn modelId="{363F100E-6F3B-4B32-954B-ACBB22E22A72}" type="presParOf" srcId="{13291FBF-7B1F-3D4B-AF81-CD6BA7D1B6DE}" destId="{5B375846-BF5D-5D41-84D1-93D910A6A409}" srcOrd="0" destOrd="0" presId="urn:microsoft.com/office/officeart/2005/8/layout/pList1"/>
    <dgm:cxn modelId="{5F36F189-BBCD-4CA3-B666-ACD1CFAB646F}" type="presParOf" srcId="{13291FBF-7B1F-3D4B-AF81-CD6BA7D1B6DE}" destId="{E6C6C7E5-2EF4-8B42-85F5-E04609BE761F}" srcOrd="1" destOrd="0" presId="urn:microsoft.com/office/officeart/2005/8/layout/pList1"/>
    <dgm:cxn modelId="{B57B2F0A-7F92-4639-8F72-A9237E8D4A32}" type="presParOf" srcId="{C7D3D251-B1A4-3C42-A41D-B9165949A7DF}" destId="{55DE3A57-7DF3-B741-928F-BDD743B21C10}" srcOrd="1" destOrd="0" presId="urn:microsoft.com/office/officeart/2005/8/layout/pList1"/>
    <dgm:cxn modelId="{6FC341D7-C43E-4D9C-8330-8193851E2600}" type="presParOf" srcId="{C7D3D251-B1A4-3C42-A41D-B9165949A7DF}" destId="{07639783-1593-AC47-AEB5-C73622382C0C}" srcOrd="2" destOrd="0" presId="urn:microsoft.com/office/officeart/2005/8/layout/pList1"/>
    <dgm:cxn modelId="{B1ABA717-C91F-4BFE-972A-091115D0AF1C}" type="presParOf" srcId="{07639783-1593-AC47-AEB5-C73622382C0C}" destId="{3AD3294A-E0FA-5741-AE0E-E440F58F99B0}" srcOrd="0" destOrd="0" presId="urn:microsoft.com/office/officeart/2005/8/layout/pList1"/>
    <dgm:cxn modelId="{A07D995E-A0B9-4640-AA99-41BC42238B57}" type="presParOf" srcId="{07639783-1593-AC47-AEB5-C73622382C0C}" destId="{F4899EFC-0D3A-0547-87A0-D460E00952CA}" srcOrd="1" destOrd="0" presId="urn:microsoft.com/office/officeart/2005/8/layout/pList1"/>
    <dgm:cxn modelId="{BD8CB804-A017-4106-8BB1-C905D1F9E221}" type="presParOf" srcId="{C7D3D251-B1A4-3C42-A41D-B9165949A7DF}" destId="{B876874E-DE26-3A4A-B294-3F3D95AAC5E7}" srcOrd="3" destOrd="0" presId="urn:microsoft.com/office/officeart/2005/8/layout/pList1"/>
    <dgm:cxn modelId="{48B56CDD-28E8-4608-AC7F-3223391D5861}" type="presParOf" srcId="{C7D3D251-B1A4-3C42-A41D-B9165949A7DF}" destId="{1D837D83-8EC6-424D-8A0D-71D1C5A71213}" srcOrd="4" destOrd="0" presId="urn:microsoft.com/office/officeart/2005/8/layout/pList1"/>
    <dgm:cxn modelId="{139CBFCD-E656-4D67-83EF-0685CE6E1832}" type="presParOf" srcId="{1D837D83-8EC6-424D-8A0D-71D1C5A71213}" destId="{B8AB5B29-7B44-024D-AB49-C0AD4A53F21F}" srcOrd="0" destOrd="0" presId="urn:microsoft.com/office/officeart/2005/8/layout/pList1"/>
    <dgm:cxn modelId="{51B3B877-C149-49E8-93B1-69AE131694B0}" type="presParOf" srcId="{1D837D83-8EC6-424D-8A0D-71D1C5A71213}" destId="{F70D72E3-FC3F-4045-9EF8-B9BB7852C406}" srcOrd="1" destOrd="0" presId="urn:microsoft.com/office/officeart/2005/8/layout/pList1"/>
    <dgm:cxn modelId="{C19CDD1E-FF89-4E5A-BC87-5DFC02882441}" type="presParOf" srcId="{C7D3D251-B1A4-3C42-A41D-B9165949A7DF}" destId="{E55052C5-6FD6-D94A-B1FA-7CB25D3E36DD}" srcOrd="5" destOrd="0" presId="urn:microsoft.com/office/officeart/2005/8/layout/pList1"/>
    <dgm:cxn modelId="{27082E2F-13EE-452D-89E4-F316776FF8B6}" type="presParOf" srcId="{C7D3D251-B1A4-3C42-A41D-B9165949A7DF}" destId="{7BDBE405-ED64-CF40-A705-7C80FD2ABD58}" srcOrd="6" destOrd="0" presId="urn:microsoft.com/office/officeart/2005/8/layout/pList1"/>
    <dgm:cxn modelId="{6DB7626F-94A1-4AA1-BDBD-5F08F9F7993C}" type="presParOf" srcId="{7BDBE405-ED64-CF40-A705-7C80FD2ABD58}" destId="{DC7B6FB5-8928-7C41-BC3A-EEA1DFC31887}" srcOrd="0" destOrd="0" presId="urn:microsoft.com/office/officeart/2005/8/layout/pList1"/>
    <dgm:cxn modelId="{C1D56745-5799-46EA-AA7C-7CBC3E99E18C}" type="presParOf" srcId="{7BDBE405-ED64-CF40-A705-7C80FD2ABD58}" destId="{E71341B7-5462-F04A-B115-B49E0EA6CA35}"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75846-BF5D-5D41-84D1-93D910A6A409}">
      <dsp:nvSpPr>
        <dsp:cNvPr id="0" name=""/>
        <dsp:cNvSpPr/>
      </dsp:nvSpPr>
      <dsp:spPr>
        <a:xfrm>
          <a:off x="509303" y="0"/>
          <a:ext cx="2036783" cy="1387008"/>
        </a:xfrm>
        <a:prstGeom prst="round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C6C7E5-2EF4-8B42-85F5-E04609BE761F}">
      <dsp:nvSpPr>
        <dsp:cNvPr id="0" name=""/>
        <dsp:cNvSpPr/>
      </dsp:nvSpPr>
      <dsp:spPr>
        <a:xfrm>
          <a:off x="439480" y="1411099"/>
          <a:ext cx="2035074" cy="78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rtl="0">
            <a:lnSpc>
              <a:spcPct val="90000"/>
            </a:lnSpc>
            <a:spcBef>
              <a:spcPct val="0"/>
            </a:spcBef>
            <a:spcAft>
              <a:spcPct val="35000"/>
            </a:spcAft>
          </a:pPr>
          <a:r>
            <a:rPr lang="en-US" sz="2300" kern="1200" dirty="0" smtClean="0"/>
            <a:t>VOLATILITY</a:t>
          </a:r>
          <a:endParaRPr lang="en-US" sz="2300" kern="1200" dirty="0"/>
        </a:p>
      </dsp:txBody>
      <dsp:txXfrm>
        <a:off x="439480" y="1411099"/>
        <a:ext cx="2035074" cy="785930"/>
      </dsp:txXfrm>
    </dsp:sp>
    <dsp:sp modelId="{3AD3294A-E0FA-5741-AE0E-E440F58F99B0}">
      <dsp:nvSpPr>
        <dsp:cNvPr id="0" name=""/>
        <dsp:cNvSpPr/>
      </dsp:nvSpPr>
      <dsp:spPr>
        <a:xfrm>
          <a:off x="3383870" y="17022"/>
          <a:ext cx="1937105" cy="135027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4899EFC-0D3A-0547-87A0-D460E00952CA}">
      <dsp:nvSpPr>
        <dsp:cNvPr id="0" name=""/>
        <dsp:cNvSpPr/>
      </dsp:nvSpPr>
      <dsp:spPr>
        <a:xfrm>
          <a:off x="3334886" y="1393241"/>
          <a:ext cx="2035074" cy="75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rtl="0">
            <a:lnSpc>
              <a:spcPct val="90000"/>
            </a:lnSpc>
            <a:spcBef>
              <a:spcPct val="0"/>
            </a:spcBef>
            <a:spcAft>
              <a:spcPct val="35000"/>
            </a:spcAft>
          </a:pPr>
          <a:r>
            <a:rPr lang="en-US" sz="2300" kern="1200" dirty="0" smtClean="0"/>
            <a:t>UNCERTAINTY</a:t>
          </a:r>
          <a:endParaRPr lang="en-US" sz="2300" kern="1200" dirty="0"/>
        </a:p>
      </dsp:txBody>
      <dsp:txXfrm>
        <a:off x="3334886" y="1393241"/>
        <a:ext cx="2035074" cy="755012"/>
      </dsp:txXfrm>
    </dsp:sp>
    <dsp:sp modelId="{B8AB5B29-7B44-024D-AB49-C0AD4A53F21F}">
      <dsp:nvSpPr>
        <dsp:cNvPr id="0" name=""/>
        <dsp:cNvSpPr/>
      </dsp:nvSpPr>
      <dsp:spPr>
        <a:xfrm>
          <a:off x="604138" y="2284685"/>
          <a:ext cx="2035074" cy="1402166"/>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0D72E3-FC3F-4045-9EF8-B9BB7852C406}">
      <dsp:nvSpPr>
        <dsp:cNvPr id="0" name=""/>
        <dsp:cNvSpPr/>
      </dsp:nvSpPr>
      <dsp:spPr>
        <a:xfrm>
          <a:off x="530285" y="3770950"/>
          <a:ext cx="2035074" cy="75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rtl="0">
            <a:lnSpc>
              <a:spcPct val="90000"/>
            </a:lnSpc>
            <a:spcBef>
              <a:spcPct val="0"/>
            </a:spcBef>
            <a:spcAft>
              <a:spcPct val="35000"/>
            </a:spcAft>
          </a:pPr>
          <a:r>
            <a:rPr lang="en-US" sz="2300" kern="1200" dirty="0" smtClean="0"/>
            <a:t>COMPLEXITY</a:t>
          </a:r>
          <a:endParaRPr lang="en-US" sz="2300" kern="1200" dirty="0"/>
        </a:p>
      </dsp:txBody>
      <dsp:txXfrm>
        <a:off x="530285" y="3770950"/>
        <a:ext cx="2035074" cy="755012"/>
      </dsp:txXfrm>
    </dsp:sp>
    <dsp:sp modelId="{DC7B6FB5-8928-7C41-BC3A-EEA1DFC31887}">
      <dsp:nvSpPr>
        <dsp:cNvPr id="0" name=""/>
        <dsp:cNvSpPr/>
      </dsp:nvSpPr>
      <dsp:spPr>
        <a:xfrm>
          <a:off x="3334031" y="2368675"/>
          <a:ext cx="2035074" cy="140216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1341B7-5462-F04A-B115-B49E0EA6CA35}">
      <dsp:nvSpPr>
        <dsp:cNvPr id="0" name=""/>
        <dsp:cNvSpPr/>
      </dsp:nvSpPr>
      <dsp:spPr>
        <a:xfrm>
          <a:off x="3334031" y="3770841"/>
          <a:ext cx="2035074" cy="75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rtl="0">
            <a:lnSpc>
              <a:spcPct val="90000"/>
            </a:lnSpc>
            <a:spcBef>
              <a:spcPct val="0"/>
            </a:spcBef>
            <a:spcAft>
              <a:spcPct val="35000"/>
            </a:spcAft>
          </a:pPr>
          <a:r>
            <a:rPr lang="en-US" sz="2300" kern="1200" dirty="0" smtClean="0"/>
            <a:t>AMBIGUITY</a:t>
          </a:r>
          <a:endParaRPr lang="en-US" sz="2300" kern="1200" dirty="0"/>
        </a:p>
      </dsp:txBody>
      <dsp:txXfrm>
        <a:off x="3334031" y="3770841"/>
        <a:ext cx="2035074" cy="75501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EAF834-7345-9B45-989E-07BC24129F50}" type="datetimeFigureOut">
              <a:rPr lang="en-US" smtClean="0"/>
              <a:t>6/17/2015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67DC57-9764-144C-AD02-52197652F83F}" type="slidenum">
              <a:rPr lang="en-US" smtClean="0"/>
              <a:t>‹#›</a:t>
            </a:fld>
            <a:endParaRPr lang="en-US"/>
          </a:p>
        </p:txBody>
      </p:sp>
    </p:spTree>
    <p:extLst>
      <p:ext uri="{BB962C8B-B14F-4D97-AF65-F5344CB8AC3E}">
        <p14:creationId xmlns:p14="http://schemas.microsoft.com/office/powerpoint/2010/main" val="4134738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16B24C-B08B-F945-A15B-DAC8477507C0}" type="datetimeFigureOut">
              <a:rPr lang="en-US" smtClean="0"/>
              <a:t>6/17/2015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60731-E79F-AB46-871F-47F013E8F974}" type="slidenum">
              <a:rPr lang="en-US" smtClean="0"/>
              <a:t>‹#›</a:t>
            </a:fld>
            <a:endParaRPr lang="en-US"/>
          </a:p>
        </p:txBody>
      </p:sp>
    </p:spTree>
    <p:extLst>
      <p:ext uri="{BB962C8B-B14F-4D97-AF65-F5344CB8AC3E}">
        <p14:creationId xmlns:p14="http://schemas.microsoft.com/office/powerpoint/2010/main" val="1109333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4DFC7-0FAB-472F-8431-36C2C56C5478}" type="slidenum">
              <a:rPr lang="en-US" smtClean="0"/>
              <a:t>16</a:t>
            </a:fld>
            <a:endParaRPr lang="en-US"/>
          </a:p>
        </p:txBody>
      </p:sp>
    </p:spTree>
    <p:extLst>
      <p:ext uri="{BB962C8B-B14F-4D97-AF65-F5344CB8AC3E}">
        <p14:creationId xmlns:p14="http://schemas.microsoft.com/office/powerpoint/2010/main" val="384618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41350" lvl="2" indent="-233363" eaLnBrk="1" hangingPunct="1">
              <a:spcBef>
                <a:spcPct val="0"/>
              </a:spcBef>
            </a:pPr>
            <a:r>
              <a:rPr lang="en-US" altLang="en-US" sz="1800" smtClean="0"/>
              <a:t>Explain the Head – Heart – Body Awareness element</a:t>
            </a:r>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12643ED-A2B4-412B-AFAC-5E16AE8E8D08}" type="slidenum">
              <a:rPr lang="en-US" altLang="en-US"/>
              <a:pPr eaLnBrk="1" hangingPunct="1"/>
              <a:t>19</a:t>
            </a:fld>
            <a:endParaRPr lang="en-US" altLang="en-US"/>
          </a:p>
        </p:txBody>
      </p:sp>
    </p:spTree>
    <p:extLst>
      <p:ext uri="{BB962C8B-B14F-4D97-AF65-F5344CB8AC3E}">
        <p14:creationId xmlns:p14="http://schemas.microsoft.com/office/powerpoint/2010/main" val="283500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marL="0" lvl="2" eaLnBrk="1" hangingPunct="1">
              <a:spcBef>
                <a:spcPct val="0"/>
              </a:spcBef>
            </a:pPr>
            <a:r>
              <a:rPr lang="en-US" altLang="en-US" sz="1800" smtClean="0"/>
              <a:t>Explain how PEP helps one to integrate a method for lifelong learning</a:t>
            </a:r>
          </a:p>
          <a:p>
            <a:pPr eaLnBrk="1" hangingPunct="1">
              <a:spcBef>
                <a:spcPct val="0"/>
              </a:spcBef>
            </a:pPr>
            <a:endParaRPr lang="en-US" altLang="en-US" smtClean="0"/>
          </a:p>
          <a:p>
            <a:pPr eaLnBrk="1" hangingPunct="1">
              <a:spcBef>
                <a:spcPct val="0"/>
              </a:spcBef>
            </a:pPr>
            <a:r>
              <a:rPr lang="en-US" altLang="en-US" smtClean="0"/>
              <a:t>In 2010, leveraged the PEP being implemented in a single location or multiple US locations to a global program.</a:t>
            </a:r>
          </a:p>
          <a:p>
            <a:pPr eaLnBrk="1" hangingPunct="1">
              <a:spcBef>
                <a:spcPct val="0"/>
              </a:spcBef>
              <a:buFontTx/>
              <a:buChar char="•"/>
            </a:pPr>
            <a:r>
              <a:rPr lang="en-US" altLang="en-US" smtClean="0"/>
              <a:t>Expanded from single location to in 2015, as many as four locations in one pod</a:t>
            </a:r>
          </a:p>
          <a:p>
            <a:pPr eaLnBrk="1" hangingPunct="1">
              <a:spcBef>
                <a:spcPct val="0"/>
              </a:spcBef>
              <a:buFontTx/>
              <a:buChar char="•"/>
            </a:pPr>
            <a:r>
              <a:rPr lang="en-US" altLang="en-US" smtClean="0"/>
              <a:t> </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A8539C0-6E05-4D0B-9CB2-E4B88624B7E5}" type="slidenum">
              <a:rPr lang="en-US" altLang="en-US"/>
              <a:pPr eaLnBrk="1" hangingPunct="1"/>
              <a:t>20</a:t>
            </a:fld>
            <a:endParaRPr lang="en-US" altLang="en-US"/>
          </a:p>
        </p:txBody>
      </p:sp>
    </p:spTree>
    <p:extLst>
      <p:ext uri="{BB962C8B-B14F-4D97-AF65-F5344CB8AC3E}">
        <p14:creationId xmlns:p14="http://schemas.microsoft.com/office/powerpoint/2010/main" val="385566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600">
                <a:solidFill>
                  <a:schemeClr val="tx1"/>
                </a:solidFill>
                <a:latin typeface="Verdana" pitchFamily="34" charset="0"/>
              </a:defRPr>
            </a:lvl1pPr>
            <a:lvl2pPr marL="742950" indent="-285750">
              <a:defRPr sz="6600">
                <a:solidFill>
                  <a:schemeClr val="tx1"/>
                </a:solidFill>
                <a:latin typeface="Verdana" pitchFamily="34" charset="0"/>
              </a:defRPr>
            </a:lvl2pPr>
            <a:lvl3pPr marL="1143000" indent="-228600">
              <a:defRPr sz="6600">
                <a:solidFill>
                  <a:schemeClr val="tx1"/>
                </a:solidFill>
                <a:latin typeface="Verdana" pitchFamily="34" charset="0"/>
              </a:defRPr>
            </a:lvl3pPr>
            <a:lvl4pPr marL="1600200" indent="-228600">
              <a:defRPr sz="6600">
                <a:solidFill>
                  <a:schemeClr val="tx1"/>
                </a:solidFill>
                <a:latin typeface="Verdana" pitchFamily="34" charset="0"/>
              </a:defRPr>
            </a:lvl4pPr>
            <a:lvl5pPr marL="2057400" indent="-228600">
              <a:defRPr sz="6600">
                <a:solidFill>
                  <a:schemeClr val="tx1"/>
                </a:solidFill>
                <a:latin typeface="Verdana" pitchFamily="34" charset="0"/>
              </a:defRPr>
            </a:lvl5pPr>
            <a:lvl6pPr marL="2514600" indent="-228600" eaLnBrk="0" fontAlgn="base" hangingPunct="0">
              <a:spcBef>
                <a:spcPct val="0"/>
              </a:spcBef>
              <a:spcAft>
                <a:spcPct val="0"/>
              </a:spcAft>
              <a:defRPr sz="6600">
                <a:solidFill>
                  <a:schemeClr val="tx1"/>
                </a:solidFill>
                <a:latin typeface="Verdana" pitchFamily="34" charset="0"/>
              </a:defRPr>
            </a:lvl6pPr>
            <a:lvl7pPr marL="2971800" indent="-228600" eaLnBrk="0" fontAlgn="base" hangingPunct="0">
              <a:spcBef>
                <a:spcPct val="0"/>
              </a:spcBef>
              <a:spcAft>
                <a:spcPct val="0"/>
              </a:spcAft>
              <a:defRPr sz="6600">
                <a:solidFill>
                  <a:schemeClr val="tx1"/>
                </a:solidFill>
                <a:latin typeface="Verdana" pitchFamily="34" charset="0"/>
              </a:defRPr>
            </a:lvl7pPr>
            <a:lvl8pPr marL="3429000" indent="-228600" eaLnBrk="0" fontAlgn="base" hangingPunct="0">
              <a:spcBef>
                <a:spcPct val="0"/>
              </a:spcBef>
              <a:spcAft>
                <a:spcPct val="0"/>
              </a:spcAft>
              <a:defRPr sz="6600">
                <a:solidFill>
                  <a:schemeClr val="tx1"/>
                </a:solidFill>
                <a:latin typeface="Verdana" pitchFamily="34" charset="0"/>
              </a:defRPr>
            </a:lvl8pPr>
            <a:lvl9pPr marL="3886200" indent="-228600" eaLnBrk="0" fontAlgn="base" hangingPunct="0">
              <a:spcBef>
                <a:spcPct val="0"/>
              </a:spcBef>
              <a:spcAft>
                <a:spcPct val="0"/>
              </a:spcAft>
              <a:defRPr sz="6600">
                <a:solidFill>
                  <a:schemeClr val="tx1"/>
                </a:solidFill>
                <a:latin typeface="Verdana" pitchFamily="34" charset="0"/>
              </a:defRPr>
            </a:lvl9pPr>
          </a:lstStyle>
          <a:p>
            <a:fld id="{30D1AD86-9554-419A-8AFD-F9E481E8BEDE}" type="slidenum">
              <a:rPr lang="en-US" sz="1200" smtClean="0">
                <a:latin typeface="Arial" charset="0"/>
              </a:rPr>
              <a:pPr/>
              <a:t>32</a:t>
            </a:fld>
            <a:endParaRPr lang="en-US" sz="1200" dirty="0" smtClean="0">
              <a:latin typeface="Arial" charset="0"/>
            </a:endParaRPr>
          </a:p>
        </p:txBody>
      </p:sp>
    </p:spTree>
    <p:extLst>
      <p:ext uri="{BB962C8B-B14F-4D97-AF65-F5344CB8AC3E}">
        <p14:creationId xmlns:p14="http://schemas.microsoft.com/office/powerpoint/2010/main" val="92092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www.TDsandiego.org</a:t>
            </a:r>
            <a:endParaRPr lang="en-US"/>
          </a:p>
        </p:txBody>
      </p:sp>
    </p:spTree>
    <p:extLst>
      <p:ext uri="{BB962C8B-B14F-4D97-AF65-F5344CB8AC3E}">
        <p14:creationId xmlns:p14="http://schemas.microsoft.com/office/powerpoint/2010/main" val="12889106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www.TDsandiego.org</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081DC0-A29C-D24A-BA84-6E18D8D68DE9}" type="slidenum">
              <a:rPr lang="en-US" smtClean="0"/>
              <a:t>‹#›</a:t>
            </a:fld>
            <a:endParaRPr lang="en-US"/>
          </a:p>
        </p:txBody>
      </p:sp>
    </p:spTree>
    <p:extLst>
      <p:ext uri="{BB962C8B-B14F-4D97-AF65-F5344CB8AC3E}">
        <p14:creationId xmlns:p14="http://schemas.microsoft.com/office/powerpoint/2010/main" val="4740550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www.TDsandiego.org</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081DC0-A29C-D24A-BA84-6E18D8D68DE9}" type="slidenum">
              <a:rPr lang="en-US" smtClean="0"/>
              <a:t>‹#›</a:t>
            </a:fld>
            <a:endParaRPr lang="en-US"/>
          </a:p>
        </p:txBody>
      </p:sp>
    </p:spTree>
    <p:extLst>
      <p:ext uri="{BB962C8B-B14F-4D97-AF65-F5344CB8AC3E}">
        <p14:creationId xmlns:p14="http://schemas.microsoft.com/office/powerpoint/2010/main" val="20738427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_No Sub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16795" y="1426466"/>
            <a:ext cx="8572500" cy="273921"/>
          </a:xfrm>
        </p:spPr>
        <p:txBody>
          <a:bodyPr/>
          <a:lstStyle>
            <a:lvl1pPr marL="0" indent="0">
              <a:buFont typeface="Arial" pitchFamily="34" charset="0"/>
              <a:buNone/>
              <a:defRPr sz="1400"/>
            </a:lvl1pPr>
            <a:lvl2pPr marL="300038" indent="0">
              <a:buNone/>
              <a:defRPr/>
            </a:lvl2pPr>
            <a:lvl3pPr marL="514350" indent="0">
              <a:buNone/>
              <a:defRPr/>
            </a:lvl3pPr>
            <a:lvl4pPr marL="728663" indent="0">
              <a:buNone/>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200150" indent="-260604">
              <a:buFont typeface="Qualcomm Regular" pitchFamily="34" charset="0"/>
              <a:buChar char="−"/>
              <a:defRPr/>
            </a:lvl5pPr>
            <a:lvl6pPr marL="1628775" indent="0">
              <a:buNone/>
              <a:defRPr sz="1200"/>
            </a:lvl6pPr>
          </a:lstStyle>
          <a:p>
            <a:pPr lvl="0"/>
            <a:r>
              <a:rPr lang="en-US" smtClean="0"/>
              <a:t>Click to edit Master text styles</a:t>
            </a:r>
          </a:p>
        </p:txBody>
      </p:sp>
      <p:sp>
        <p:nvSpPr>
          <p:cNvPr id="12" name="Title Placeholder 1"/>
          <p:cNvSpPr>
            <a:spLocks noGrp="1"/>
          </p:cNvSpPr>
          <p:nvPr>
            <p:ph type="title"/>
          </p:nvPr>
        </p:nvSpPr>
        <p:spPr>
          <a:xfrm>
            <a:off x="212655" y="740540"/>
            <a:ext cx="8574733" cy="484748"/>
          </a:xfrm>
          <a:prstGeom prst="rect">
            <a:avLst/>
          </a:prstGeom>
        </p:spPr>
        <p:txBody>
          <a:bodyPr vert="horz" wrap="square" lIns="68580" tIns="34290" rIns="68580" bIns="34290" rtlCol="0" anchor="ctr">
            <a:spAutoFit/>
          </a:bodyPr>
          <a:lstStyle>
            <a:lvl1pPr>
              <a:defRPr sz="3600">
                <a:latin typeface="Qualcomm Office Regular" pitchFamily="34" charset="0"/>
              </a:defRPr>
            </a:lvl1pPr>
          </a:lstStyle>
          <a:p>
            <a:r>
              <a:rPr lang="en-US" smtClean="0"/>
              <a:t>Click to edit Master title style</a:t>
            </a:r>
            <a:endParaRPr lang="en-US" dirty="0"/>
          </a:p>
        </p:txBody>
      </p:sp>
      <p:cxnSp>
        <p:nvCxnSpPr>
          <p:cNvPr id="14" name="Straight Connector 13"/>
          <p:cNvCxnSpPr/>
          <p:nvPr userDrawn="1"/>
        </p:nvCxnSpPr>
        <p:spPr>
          <a:xfrm>
            <a:off x="277773" y="504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52" name="Group 51"/>
          <p:cNvGrpSpPr>
            <a:grpSpLocks noChangeAspect="1"/>
          </p:cNvGrpSpPr>
          <p:nvPr userDrawn="1"/>
        </p:nvGrpSpPr>
        <p:grpSpPr>
          <a:xfrm>
            <a:off x="7716645" y="6546300"/>
            <a:ext cx="721158" cy="157272"/>
            <a:chOff x="187326" y="5085556"/>
            <a:chExt cx="8393112" cy="1830388"/>
          </a:xfrm>
          <a:solidFill>
            <a:schemeClr val="bg1">
              <a:lumMod val="75000"/>
            </a:schemeClr>
          </a:solidFill>
        </p:grpSpPr>
        <p:sp>
          <p:nvSpPr>
            <p:cNvPr id="53"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75000"/>
                  </a:schemeClr>
                </a:solidFill>
              </a:endParaRPr>
            </a:p>
          </p:txBody>
        </p:sp>
        <p:sp>
          <p:nvSpPr>
            <p:cNvPr id="54"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75000"/>
                  </a:schemeClr>
                </a:solidFill>
              </a:endParaRPr>
            </a:p>
          </p:txBody>
        </p:sp>
        <p:sp>
          <p:nvSpPr>
            <p:cNvPr id="55"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75000"/>
                  </a:schemeClr>
                </a:solidFill>
              </a:endParaRPr>
            </a:p>
          </p:txBody>
        </p:sp>
        <p:sp>
          <p:nvSpPr>
            <p:cNvPr id="56"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75000"/>
                  </a:schemeClr>
                </a:solidFill>
              </a:endParaRPr>
            </a:p>
          </p:txBody>
        </p:sp>
        <p:sp>
          <p:nvSpPr>
            <p:cNvPr id="57"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75000"/>
                  </a:schemeClr>
                </a:solidFill>
              </a:endParaRPr>
            </a:p>
          </p:txBody>
        </p:sp>
        <p:sp>
          <p:nvSpPr>
            <p:cNvPr id="58"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75000"/>
                  </a:schemeClr>
                </a:solidFill>
              </a:endParaRPr>
            </a:p>
          </p:txBody>
        </p:sp>
        <p:sp>
          <p:nvSpPr>
            <p:cNvPr id="59"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75000"/>
                  </a:schemeClr>
                </a:solidFill>
              </a:endParaRPr>
            </a:p>
          </p:txBody>
        </p:sp>
        <p:sp>
          <p:nvSpPr>
            <p:cNvPr id="60"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75000"/>
                  </a:schemeClr>
                </a:solidFill>
              </a:endParaRPr>
            </a:p>
          </p:txBody>
        </p:sp>
      </p:grpSp>
      <p:sp>
        <p:nvSpPr>
          <p:cNvPr id="61" name="TextBox 60"/>
          <p:cNvSpPr txBox="1"/>
          <p:nvPr userDrawn="1"/>
        </p:nvSpPr>
        <p:spPr>
          <a:xfrm>
            <a:off x="217485" y="6477716"/>
            <a:ext cx="1946750" cy="230832"/>
          </a:xfrm>
          <a:prstGeom prst="rect">
            <a:avLst/>
          </a:prstGeom>
          <a:noFill/>
        </p:spPr>
        <p:txBody>
          <a:bodyPr wrap="square" rtlCol="0">
            <a:spAutoFit/>
          </a:bodyPr>
          <a:lstStyle/>
          <a:p>
            <a:pPr marL="0" marR="0" indent="0" algn="l" defTabSz="685800" rtl="0" eaLnBrk="1" fontAlgn="auto" latinLnBrk="0" hangingPunct="1">
              <a:lnSpc>
                <a:spcPct val="90000"/>
              </a:lnSpc>
              <a:spcBef>
                <a:spcPts val="0"/>
              </a:spcBef>
              <a:spcAft>
                <a:spcPts val="300"/>
              </a:spcAft>
              <a:buClrTx/>
              <a:buSzTx/>
              <a:buFontTx/>
              <a:buNone/>
              <a:tabLst/>
              <a:defRPr/>
            </a:pPr>
            <a:fld id="{AB307C75-CA2F-4BA6-858A-60F533452F31}" type="datetimeFigureOut">
              <a:rPr lang="en-US" sz="1000" kern="1200" smtClean="0">
                <a:solidFill>
                  <a:schemeClr val="bg1">
                    <a:lumMod val="75000"/>
                  </a:schemeClr>
                </a:solidFill>
                <a:latin typeface="+mn-lt"/>
                <a:ea typeface="+mn-ea"/>
                <a:cs typeface="+mn-cs"/>
              </a:rPr>
              <a:pPr marL="0" marR="0" indent="0" algn="l" defTabSz="685800" rtl="0" eaLnBrk="1" fontAlgn="auto" latinLnBrk="0" hangingPunct="1">
                <a:lnSpc>
                  <a:spcPct val="90000"/>
                </a:lnSpc>
                <a:spcBef>
                  <a:spcPts val="0"/>
                </a:spcBef>
                <a:spcAft>
                  <a:spcPts val="300"/>
                </a:spcAft>
                <a:buClrTx/>
                <a:buSzTx/>
                <a:buFontTx/>
                <a:buNone/>
                <a:tabLst/>
                <a:defRPr/>
              </a:pPr>
              <a:t>6/17/2015</a:t>
            </a:fld>
            <a:endParaRPr lang="en-US" sz="1000" kern="1200" dirty="0" smtClean="0">
              <a:solidFill>
                <a:schemeClr val="bg1">
                  <a:lumMod val="75000"/>
                </a:schemeClr>
              </a:solidFill>
              <a:latin typeface="+mn-lt"/>
              <a:ea typeface="+mn-ea"/>
              <a:cs typeface="+mn-cs"/>
            </a:endParaRPr>
          </a:p>
        </p:txBody>
      </p:sp>
      <p:sp>
        <p:nvSpPr>
          <p:cNvPr id="62" name="TextBox 61"/>
          <p:cNvSpPr txBox="1"/>
          <p:nvPr userDrawn="1"/>
        </p:nvSpPr>
        <p:spPr>
          <a:xfrm>
            <a:off x="3221753" y="6477716"/>
            <a:ext cx="2700495" cy="230832"/>
          </a:xfrm>
          <a:prstGeom prst="rect">
            <a:avLst/>
          </a:prstGeom>
          <a:noFill/>
        </p:spPr>
        <p:txBody>
          <a:bodyPr wrap="square" rtlCol="0">
            <a:spAutoFit/>
          </a:bodyPr>
          <a:lstStyle/>
          <a:p>
            <a:pPr marL="0" marR="0" indent="0" algn="ctr" defTabSz="685800" rtl="0" eaLnBrk="1" fontAlgn="auto" latinLnBrk="0" hangingPunct="1">
              <a:lnSpc>
                <a:spcPct val="90000"/>
              </a:lnSpc>
              <a:spcBef>
                <a:spcPts val="0"/>
              </a:spcBef>
              <a:spcAft>
                <a:spcPts val="300"/>
              </a:spcAft>
              <a:buClrTx/>
              <a:buSzTx/>
              <a:buFontTx/>
              <a:buNone/>
              <a:tabLst/>
              <a:defRPr/>
            </a:pPr>
            <a:r>
              <a:rPr lang="en-US" sz="1000" kern="1200" dirty="0" smtClean="0">
                <a:solidFill>
                  <a:schemeClr val="bg1">
                    <a:lumMod val="75000"/>
                  </a:schemeClr>
                </a:solidFill>
                <a:latin typeface="+mn-lt"/>
                <a:ea typeface="+mn-ea"/>
                <a:cs typeface="+mn-cs"/>
              </a:rPr>
              <a:t>Qualcomm Confidential and Proprietary</a:t>
            </a:r>
          </a:p>
        </p:txBody>
      </p:sp>
    </p:spTree>
    <p:extLst>
      <p:ext uri="{BB962C8B-B14F-4D97-AF65-F5344CB8AC3E}">
        <p14:creationId xmlns:p14="http://schemas.microsoft.com/office/powerpoint/2010/main" val="19030765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err="1" smtClean="0"/>
              <a:t>www.TDsandiego.org</a:t>
            </a:r>
            <a:endParaRPr lang="en-US" dirty="0"/>
          </a:p>
        </p:txBody>
      </p:sp>
    </p:spTree>
    <p:extLst>
      <p:ext uri="{BB962C8B-B14F-4D97-AF65-F5344CB8AC3E}">
        <p14:creationId xmlns:p14="http://schemas.microsoft.com/office/powerpoint/2010/main" val="68277839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www.TDsandiego.org</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081DC0-A29C-D24A-BA84-6E18D8D68DE9}" type="slidenum">
              <a:rPr lang="en-US" smtClean="0"/>
              <a:t>‹#›</a:t>
            </a:fld>
            <a:endParaRPr lang="en-US"/>
          </a:p>
        </p:txBody>
      </p:sp>
    </p:spTree>
    <p:extLst>
      <p:ext uri="{BB962C8B-B14F-4D97-AF65-F5344CB8AC3E}">
        <p14:creationId xmlns:p14="http://schemas.microsoft.com/office/powerpoint/2010/main" val="28032714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www.TDsandiego.org</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B081DC0-A29C-D24A-BA84-6E18D8D68DE9}" type="slidenum">
              <a:rPr lang="en-US" smtClean="0"/>
              <a:t>‹#›</a:t>
            </a:fld>
            <a:endParaRPr lang="en-US"/>
          </a:p>
        </p:txBody>
      </p:sp>
    </p:spTree>
    <p:extLst>
      <p:ext uri="{BB962C8B-B14F-4D97-AF65-F5344CB8AC3E}">
        <p14:creationId xmlns:p14="http://schemas.microsoft.com/office/powerpoint/2010/main" val="24025757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www.TDsandiego.org</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B081DC0-A29C-D24A-BA84-6E18D8D68DE9}" type="slidenum">
              <a:rPr lang="en-US" smtClean="0"/>
              <a:t>‹#›</a:t>
            </a:fld>
            <a:endParaRPr lang="en-US"/>
          </a:p>
        </p:txBody>
      </p:sp>
    </p:spTree>
    <p:extLst>
      <p:ext uri="{BB962C8B-B14F-4D97-AF65-F5344CB8AC3E}">
        <p14:creationId xmlns:p14="http://schemas.microsoft.com/office/powerpoint/2010/main" val="162242164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www.TDsandiego.org</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B081DC0-A29C-D24A-BA84-6E18D8D68DE9}" type="slidenum">
              <a:rPr lang="en-US" smtClean="0"/>
              <a:t>‹#›</a:t>
            </a:fld>
            <a:endParaRPr lang="en-US"/>
          </a:p>
        </p:txBody>
      </p:sp>
    </p:spTree>
    <p:extLst>
      <p:ext uri="{BB962C8B-B14F-4D97-AF65-F5344CB8AC3E}">
        <p14:creationId xmlns:p14="http://schemas.microsoft.com/office/powerpoint/2010/main" val="30194808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www.TDsandiego.org</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B081DC0-A29C-D24A-BA84-6E18D8D68DE9}" type="slidenum">
              <a:rPr lang="en-US" smtClean="0"/>
              <a:t>‹#›</a:t>
            </a:fld>
            <a:endParaRPr lang="en-US"/>
          </a:p>
        </p:txBody>
      </p:sp>
    </p:spTree>
    <p:extLst>
      <p:ext uri="{BB962C8B-B14F-4D97-AF65-F5344CB8AC3E}">
        <p14:creationId xmlns:p14="http://schemas.microsoft.com/office/powerpoint/2010/main" val="199027029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www.TDsandiego.org</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B081DC0-A29C-D24A-BA84-6E18D8D68DE9}" type="slidenum">
              <a:rPr lang="en-US" smtClean="0"/>
              <a:t>‹#›</a:t>
            </a:fld>
            <a:endParaRPr lang="en-US"/>
          </a:p>
        </p:txBody>
      </p:sp>
    </p:spTree>
    <p:extLst>
      <p:ext uri="{BB962C8B-B14F-4D97-AF65-F5344CB8AC3E}">
        <p14:creationId xmlns:p14="http://schemas.microsoft.com/office/powerpoint/2010/main" val="317255576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www.TDsandiego.org</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B081DC0-A29C-D24A-BA84-6E18D8D68DE9}" type="slidenum">
              <a:rPr lang="en-US" smtClean="0"/>
              <a:t>‹#›</a:t>
            </a:fld>
            <a:endParaRPr lang="en-US"/>
          </a:p>
        </p:txBody>
      </p:sp>
    </p:spTree>
    <p:extLst>
      <p:ext uri="{BB962C8B-B14F-4D97-AF65-F5344CB8AC3E}">
        <p14:creationId xmlns:p14="http://schemas.microsoft.com/office/powerpoint/2010/main" val="29971082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302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08100"/>
            <a:ext cx="8229600" cy="48180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4"/>
          <a:stretch>
            <a:fillRect/>
          </a:stretch>
        </p:blipFill>
        <p:spPr>
          <a:xfrm>
            <a:off x="0" y="6648985"/>
            <a:ext cx="9152698" cy="217714"/>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209765" y="5956300"/>
            <a:ext cx="3488041" cy="652488"/>
          </a:xfrm>
          <a:prstGeom prst="rect">
            <a:avLst/>
          </a:prstGeom>
        </p:spPr>
      </p:pic>
      <p:sp>
        <p:nvSpPr>
          <p:cNvPr id="5" name="Footer Placeholder 4"/>
          <p:cNvSpPr>
            <a:spLocks noGrp="1"/>
          </p:cNvSpPr>
          <p:nvPr>
            <p:ph type="ftr" sz="quarter" idx="3"/>
          </p:nvPr>
        </p:nvSpPr>
        <p:spPr>
          <a:xfrm>
            <a:off x="469900" y="6280150"/>
            <a:ext cx="2895600" cy="365125"/>
          </a:xfrm>
          <a:prstGeom prst="rect">
            <a:avLst/>
          </a:prstGeom>
        </p:spPr>
        <p:txBody>
          <a:bodyPr vert="horz" lIns="91440" tIns="45720" rIns="91440" bIns="45720" rtlCol="0" anchor="ctr"/>
          <a:lstStyle>
            <a:lvl1pPr algn="l">
              <a:defRPr sz="1400">
                <a:solidFill>
                  <a:schemeClr val="tx1"/>
                </a:solidFill>
              </a:defRPr>
            </a:lvl1pPr>
          </a:lstStyle>
          <a:p>
            <a:r>
              <a:rPr lang="en-US" smtClean="0"/>
              <a:t>www.TDsandiego.org</a:t>
            </a:r>
            <a:endParaRPr lang="en-US" dirty="0"/>
          </a:p>
        </p:txBody>
      </p:sp>
    </p:spTree>
    <p:extLst>
      <p:ext uri="{BB962C8B-B14F-4D97-AF65-F5344CB8AC3E}">
        <p14:creationId xmlns:p14="http://schemas.microsoft.com/office/powerpoint/2010/main" val="189463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hf sldNum="0" hdr="0" dt="0"/>
  <p:txStyles>
    <p:titleStyle>
      <a:lvl1pPr algn="l" defTabSz="457200" rtl="0" eaLnBrk="1" latinLnBrk="0" hangingPunct="1">
        <a:spcBef>
          <a:spcPct val="0"/>
        </a:spcBef>
        <a:buNone/>
        <a:defRPr sz="3600" kern="1200">
          <a:solidFill>
            <a:srgbClr val="565559"/>
          </a:solidFill>
          <a:latin typeface="Arial"/>
          <a:ea typeface="+mj-ea"/>
          <a:cs typeface="Arial"/>
        </a:defRPr>
      </a:lvl1pPr>
    </p:titleStyle>
    <p:bodyStyle>
      <a:lvl1pPr marL="342900" indent="-342900" algn="l" defTabSz="457200" rtl="0" eaLnBrk="1" latinLnBrk="0" hangingPunct="1">
        <a:spcBef>
          <a:spcPct val="20000"/>
        </a:spcBef>
        <a:buClr>
          <a:srgbClr val="FF4D00"/>
        </a:buClr>
        <a:buFont typeface="Wingdings" charset="2"/>
        <a:buChar char="§"/>
        <a:defRPr sz="3200" kern="1200">
          <a:solidFill>
            <a:srgbClr val="565559"/>
          </a:solidFill>
          <a:latin typeface="Arial"/>
          <a:ea typeface="+mn-ea"/>
          <a:cs typeface="Arial"/>
        </a:defRPr>
      </a:lvl1pPr>
      <a:lvl2pPr marL="742950" indent="-285750" algn="l" defTabSz="457200" rtl="0" eaLnBrk="1" latinLnBrk="0" hangingPunct="1">
        <a:spcBef>
          <a:spcPct val="20000"/>
        </a:spcBef>
        <a:buClr>
          <a:srgbClr val="FF4D00"/>
        </a:buClr>
        <a:buFont typeface="Wingdings" charset="2"/>
        <a:buChar char="§"/>
        <a:defRPr sz="2800" kern="1200">
          <a:solidFill>
            <a:srgbClr val="565559"/>
          </a:solidFill>
          <a:latin typeface="Arial"/>
          <a:ea typeface="+mn-ea"/>
          <a:cs typeface="Arial"/>
        </a:defRPr>
      </a:lvl2pPr>
      <a:lvl3pPr marL="1143000" indent="-228600" algn="l" defTabSz="457200" rtl="0" eaLnBrk="1" latinLnBrk="0" hangingPunct="1">
        <a:spcBef>
          <a:spcPct val="20000"/>
        </a:spcBef>
        <a:buClr>
          <a:srgbClr val="FF4D00"/>
        </a:buClr>
        <a:buFont typeface="Wingdings" charset="2"/>
        <a:buChar char="§"/>
        <a:defRPr sz="2400" kern="1200">
          <a:solidFill>
            <a:srgbClr val="565559"/>
          </a:solidFill>
          <a:latin typeface="Arial"/>
          <a:ea typeface="+mn-ea"/>
          <a:cs typeface="Arial"/>
        </a:defRPr>
      </a:lvl3pPr>
      <a:lvl4pPr marL="1600200" indent="-228600" algn="l" defTabSz="457200" rtl="0" eaLnBrk="1" latinLnBrk="0" hangingPunct="1">
        <a:spcBef>
          <a:spcPct val="20000"/>
        </a:spcBef>
        <a:buClr>
          <a:srgbClr val="FF4D00"/>
        </a:buClr>
        <a:buFont typeface="Wingdings" charset="2"/>
        <a:buChar char="§"/>
        <a:defRPr sz="2000" kern="1200">
          <a:solidFill>
            <a:srgbClr val="565559"/>
          </a:solidFill>
          <a:latin typeface="Arial"/>
          <a:ea typeface="+mn-ea"/>
          <a:cs typeface="Arial"/>
        </a:defRPr>
      </a:lvl4pPr>
      <a:lvl5pPr marL="2057400" indent="-228600" algn="l" defTabSz="457200" rtl="0" eaLnBrk="1" latinLnBrk="0" hangingPunct="1">
        <a:spcBef>
          <a:spcPct val="20000"/>
        </a:spcBef>
        <a:buClr>
          <a:srgbClr val="FF4D00"/>
        </a:buClr>
        <a:buFont typeface="Wingdings" charset="2"/>
        <a:buChar char="§"/>
        <a:defRPr sz="2000" kern="1200">
          <a:solidFill>
            <a:srgbClr val="5655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astdsandiego" TargetMode="External"/><Relationship Id="rId2" Type="http://schemas.openxmlformats.org/officeDocument/2006/relationships/hyperlink" Target="https://www.facebook.com/ASTDSanDiego"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Schwalen.Mary@gene.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ge7i60GuNRg&amp;list=PL3uz7NXrqCEtqXrWzOXXWU0T17RMgBzVu&amp;index=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lement-b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 y="-4503"/>
            <a:ext cx="9156009" cy="6867007"/>
          </a:xfrm>
          <a:prstGeom prst="rect">
            <a:avLst/>
          </a:prstGeom>
        </p:spPr>
      </p:pic>
      <p:sp>
        <p:nvSpPr>
          <p:cNvPr id="6" name="Title 1"/>
          <p:cNvSpPr txBox="1">
            <a:spLocks/>
          </p:cNvSpPr>
          <p:nvPr/>
        </p:nvSpPr>
        <p:spPr>
          <a:xfrm>
            <a:off x="685800" y="2255004"/>
            <a:ext cx="7772400" cy="3713996"/>
          </a:xfrm>
          <a:prstGeom prst="rect">
            <a:avLst/>
          </a:prstGeom>
        </p:spPr>
        <p:txBody>
          <a:bodyPr/>
          <a:lstStyle>
            <a:lvl1pPr algn="ctr" defTabSz="457200" rtl="0" eaLnBrk="1" latinLnBrk="0" hangingPunct="1">
              <a:spcBef>
                <a:spcPct val="0"/>
              </a:spcBef>
              <a:buNone/>
              <a:defRPr sz="5500" b="0" i="0" kern="1200">
                <a:solidFill>
                  <a:srgbClr val="737373"/>
                </a:solidFill>
                <a:latin typeface="Whitney HTF Medium"/>
                <a:ea typeface="+mj-ea"/>
                <a:cs typeface="Whitney HTF Medium"/>
              </a:defRPr>
            </a:lvl1pPr>
          </a:lstStyle>
          <a:p>
            <a:pPr>
              <a:spcAft>
                <a:spcPts val="3600"/>
              </a:spcAft>
            </a:pPr>
            <a:r>
              <a:rPr lang="en-US" dirty="0" smtClean="0">
                <a:solidFill>
                  <a:schemeClr val="bg1"/>
                </a:solidFill>
              </a:rPr>
              <a:t>Great Learning</a:t>
            </a:r>
          </a:p>
          <a:p>
            <a:pPr>
              <a:spcAft>
                <a:spcPts val="3600"/>
              </a:spcAft>
            </a:pPr>
            <a:r>
              <a:rPr lang="en-US" dirty="0" smtClean="0">
                <a:solidFill>
                  <a:schemeClr val="bg1"/>
                </a:solidFill>
              </a:rPr>
              <a:t>Great People</a:t>
            </a:r>
          </a:p>
          <a:p>
            <a:pPr>
              <a:spcAft>
                <a:spcPts val="3600"/>
              </a:spcAft>
            </a:pPr>
            <a:r>
              <a:rPr lang="en-US" dirty="0" smtClean="0">
                <a:solidFill>
                  <a:schemeClr val="bg1"/>
                </a:solidFill>
              </a:rPr>
              <a:t>Great Performance</a:t>
            </a:r>
            <a:endParaRPr lang="en-US"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38" y="234950"/>
            <a:ext cx="4372580" cy="817955"/>
          </a:xfrm>
          <a:prstGeom prst="rect">
            <a:avLst/>
          </a:prstGeom>
        </p:spPr>
      </p:pic>
    </p:spTree>
    <p:extLst>
      <p:ext uri="{BB962C8B-B14F-4D97-AF65-F5344CB8AC3E}">
        <p14:creationId xmlns:p14="http://schemas.microsoft.com/office/powerpoint/2010/main" val="38916206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xmlns:p14="http://schemas.microsoft.com/office/powerpoint/2010/main" spd="slow" advClick="0"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Become a SD Board Member</a:t>
            </a:r>
            <a:endParaRPr lang="en-US" dirty="0"/>
          </a:p>
        </p:txBody>
      </p:sp>
      <p:sp>
        <p:nvSpPr>
          <p:cNvPr id="3" name="Content Placeholder 2"/>
          <p:cNvSpPr>
            <a:spLocks noGrp="1"/>
          </p:cNvSpPr>
          <p:nvPr>
            <p:ph idx="1"/>
          </p:nvPr>
        </p:nvSpPr>
        <p:spPr>
          <a:xfrm>
            <a:off x="508000" y="1143000"/>
            <a:ext cx="8229600" cy="4838700"/>
          </a:xfrm>
        </p:spPr>
        <p:txBody>
          <a:bodyPr>
            <a:normAutofit/>
          </a:bodyPr>
          <a:lstStyle/>
          <a:p>
            <a:pPr marL="0" indent="0">
              <a:lnSpc>
                <a:spcPct val="120000"/>
              </a:lnSpc>
              <a:spcBef>
                <a:spcPts val="0"/>
              </a:spcBef>
              <a:spcAft>
                <a:spcPts val="600"/>
              </a:spcAft>
              <a:buClr>
                <a:srgbClr val="C00000"/>
              </a:buClr>
              <a:buNone/>
            </a:pPr>
            <a:r>
              <a:rPr lang="en-US" sz="2800" dirty="0">
                <a:solidFill>
                  <a:srgbClr val="FF0000"/>
                </a:solidFill>
              </a:rPr>
              <a:t>Your Benefits</a:t>
            </a:r>
          </a:p>
          <a:p>
            <a:pPr marL="285750" lvl="1">
              <a:lnSpc>
                <a:spcPct val="120000"/>
              </a:lnSpc>
              <a:spcBef>
                <a:spcPts val="0"/>
              </a:spcBef>
              <a:spcAft>
                <a:spcPts val="600"/>
              </a:spcAft>
              <a:buClr>
                <a:srgbClr val="C00000"/>
              </a:buClr>
            </a:pPr>
            <a:r>
              <a:rPr lang="en-US" sz="2400" dirty="0" smtClean="0"/>
              <a:t>Apply and enhance leadership </a:t>
            </a:r>
            <a:r>
              <a:rPr lang="en-US" sz="2400" dirty="0"/>
              <a:t>s</a:t>
            </a:r>
            <a:r>
              <a:rPr lang="en-US" sz="2400" dirty="0" smtClean="0"/>
              <a:t>kills</a:t>
            </a:r>
          </a:p>
          <a:p>
            <a:pPr marL="285750" lvl="1">
              <a:lnSpc>
                <a:spcPct val="120000"/>
              </a:lnSpc>
              <a:spcBef>
                <a:spcPts val="0"/>
              </a:spcBef>
              <a:spcAft>
                <a:spcPts val="600"/>
              </a:spcAft>
              <a:buClr>
                <a:srgbClr val="C00000"/>
              </a:buClr>
            </a:pPr>
            <a:r>
              <a:rPr lang="en-US" sz="2400" dirty="0" smtClean="0"/>
              <a:t>Opportunities to showcase your talents</a:t>
            </a:r>
          </a:p>
          <a:p>
            <a:pPr marL="285750" lvl="1">
              <a:lnSpc>
                <a:spcPct val="120000"/>
              </a:lnSpc>
              <a:spcBef>
                <a:spcPts val="0"/>
              </a:spcBef>
              <a:spcAft>
                <a:spcPts val="600"/>
              </a:spcAft>
              <a:buClr>
                <a:srgbClr val="C00000"/>
              </a:buClr>
            </a:pPr>
            <a:r>
              <a:rPr lang="en-US" sz="2400" dirty="0"/>
              <a:t>B</a:t>
            </a:r>
            <a:r>
              <a:rPr lang="en-US" sz="2400" dirty="0" smtClean="0"/>
              <a:t>uild a strong network of colleagues</a:t>
            </a:r>
          </a:p>
          <a:p>
            <a:pPr marL="285750" lvl="1">
              <a:lnSpc>
                <a:spcPct val="120000"/>
              </a:lnSpc>
              <a:spcBef>
                <a:spcPts val="0"/>
              </a:spcBef>
              <a:spcAft>
                <a:spcPts val="600"/>
              </a:spcAft>
              <a:buClr>
                <a:srgbClr val="C00000"/>
              </a:buClr>
            </a:pPr>
            <a:r>
              <a:rPr lang="en-US" sz="2400" dirty="0" smtClean="0"/>
              <a:t>Gain new skills</a:t>
            </a:r>
          </a:p>
          <a:p>
            <a:pPr marL="285750" lvl="1">
              <a:lnSpc>
                <a:spcPct val="120000"/>
              </a:lnSpc>
              <a:spcBef>
                <a:spcPts val="0"/>
              </a:spcBef>
              <a:spcAft>
                <a:spcPts val="600"/>
              </a:spcAft>
              <a:buClr>
                <a:srgbClr val="C00000"/>
              </a:buClr>
            </a:pPr>
            <a:r>
              <a:rPr lang="en-US" sz="2400" dirty="0" smtClean="0"/>
              <a:t>Build connections with other association members</a:t>
            </a:r>
          </a:p>
          <a:p>
            <a:pPr marL="285750" lvl="1">
              <a:lnSpc>
                <a:spcPct val="120000"/>
              </a:lnSpc>
              <a:spcBef>
                <a:spcPts val="0"/>
              </a:spcBef>
              <a:spcAft>
                <a:spcPts val="600"/>
              </a:spcAft>
              <a:buClr>
                <a:srgbClr val="C00000"/>
              </a:buClr>
            </a:pPr>
            <a:r>
              <a:rPr lang="en-US" sz="2400" dirty="0" smtClean="0"/>
              <a:t>Participate in building a strong association</a:t>
            </a:r>
          </a:p>
          <a:p>
            <a:pPr marL="285750" lvl="1">
              <a:lnSpc>
                <a:spcPct val="120000"/>
              </a:lnSpc>
              <a:spcBef>
                <a:spcPts val="0"/>
              </a:spcBef>
              <a:spcAft>
                <a:spcPts val="600"/>
              </a:spcAft>
              <a:buClr>
                <a:srgbClr val="C00000"/>
              </a:buClr>
            </a:pPr>
            <a:r>
              <a:rPr lang="en-US" sz="2400" dirty="0" smtClean="0"/>
              <a:t>Suggest and implement new ideas</a:t>
            </a:r>
          </a:p>
          <a:p>
            <a:pPr marL="285750" lvl="1">
              <a:lnSpc>
                <a:spcPct val="120000"/>
              </a:lnSpc>
              <a:spcBef>
                <a:spcPts val="0"/>
              </a:spcBef>
              <a:spcAft>
                <a:spcPts val="600"/>
              </a:spcAft>
              <a:buClr>
                <a:srgbClr val="C00000"/>
              </a:buClr>
            </a:pPr>
            <a:r>
              <a:rPr lang="en-US" sz="2400"/>
              <a:t>H</a:t>
            </a:r>
            <a:r>
              <a:rPr lang="en-US" sz="2400" smtClean="0"/>
              <a:t>elp direct the </a:t>
            </a:r>
            <a:r>
              <a:rPr lang="en-US" sz="2400" dirty="0" smtClean="0"/>
              <a:t>future of ATD</a:t>
            </a:r>
          </a:p>
          <a:p>
            <a:pPr marL="285750" lvl="1">
              <a:lnSpc>
                <a:spcPct val="120000"/>
              </a:lnSpc>
              <a:spcBef>
                <a:spcPts val="0"/>
              </a:spcBef>
              <a:spcAft>
                <a:spcPts val="600"/>
              </a:spcAft>
              <a:buClr>
                <a:srgbClr val="C00000"/>
              </a:buClr>
            </a:pPr>
            <a:endParaRPr lang="en-US" sz="2400" dirty="0"/>
          </a:p>
        </p:txBody>
      </p:sp>
      <p:sp>
        <p:nvSpPr>
          <p:cNvPr id="5" name="Footer Placeholder 4"/>
          <p:cNvSpPr>
            <a:spLocks noGrp="1"/>
          </p:cNvSpPr>
          <p:nvPr>
            <p:ph type="ftr" sz="quarter" idx="11"/>
          </p:nvPr>
        </p:nvSpPr>
        <p:spPr/>
        <p:txBody>
          <a:bodyPr/>
          <a:lstStyle/>
          <a:p>
            <a:r>
              <a:rPr lang="en-US" smtClean="0"/>
              <a:t>www.TDsandiego.org</a:t>
            </a:r>
            <a:endParaRPr lang="en-US" dirty="0"/>
          </a:p>
        </p:txBody>
      </p:sp>
    </p:spTree>
    <p:extLst>
      <p:ext uri="{BB962C8B-B14F-4D97-AF65-F5344CB8AC3E}">
        <p14:creationId xmlns:p14="http://schemas.microsoft.com/office/powerpoint/2010/main" val="18496225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noGrp="1"/>
          </p:cNvGraphicFramePr>
          <p:nvPr>
            <p:ph idx="1"/>
            <p:extLst>
              <p:ext uri="{D42A27DB-BD31-4B8C-83A1-F6EECF244321}">
                <p14:modId xmlns:p14="http://schemas.microsoft.com/office/powerpoint/2010/main" val="640778118"/>
              </p:ext>
            </p:extLst>
          </p:nvPr>
        </p:nvGraphicFramePr>
        <p:xfrm>
          <a:off x="425723" y="1314044"/>
          <a:ext cx="8229600" cy="4374270"/>
        </p:xfrm>
        <a:graphic>
          <a:graphicData uri="http://schemas.openxmlformats.org/drawingml/2006/table">
            <a:tbl>
              <a:tblPr firstRow="1" bandRow="1">
                <a:tableStyleId>{2D5ABB26-0587-4C30-8999-92F81FD0307C}</a:tableStyleId>
              </a:tblPr>
              <a:tblGrid>
                <a:gridCol w="1409700"/>
                <a:gridCol w="6819900"/>
              </a:tblGrid>
              <a:tr h="75936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kern="1200" cap="none" spc="0" dirty="0" smtClean="0">
                          <a:ln w="18000">
                            <a:solidFill>
                              <a:schemeClr val="accent2">
                                <a:satMod val="140000"/>
                              </a:schemeClr>
                            </a:solidFill>
                            <a:prstDash val="solid"/>
                            <a:miter lim="800000"/>
                          </a:ln>
                          <a:solidFill>
                            <a:srgbClr val="FF0000"/>
                          </a:solidFill>
                          <a:effectLst/>
                          <a:latin typeface="+mn-lt"/>
                          <a:ea typeface="+mn-ea"/>
                          <a:cs typeface="+mn-cs"/>
                        </a:rPr>
                        <a:t>Social Media</a:t>
                      </a:r>
                      <a:r>
                        <a:rPr lang="en-US" sz="3200" b="1" kern="1200" cap="none" spc="0" baseline="0" dirty="0" smtClean="0">
                          <a:ln w="18000">
                            <a:solidFill>
                              <a:schemeClr val="accent2">
                                <a:satMod val="140000"/>
                              </a:schemeClr>
                            </a:solidFill>
                            <a:prstDash val="solid"/>
                            <a:miter lim="800000"/>
                          </a:ln>
                          <a:solidFill>
                            <a:srgbClr val="FF0000"/>
                          </a:solidFill>
                          <a:effectLst/>
                          <a:latin typeface="+mn-lt"/>
                          <a:ea typeface="+mn-ea"/>
                          <a:cs typeface="+mn-cs"/>
                        </a:rPr>
                        <a:t> Sites</a:t>
                      </a:r>
                      <a:endParaRPr lang="en-US" sz="3200" b="0" cap="none" spc="0" dirty="0">
                        <a:ln w="10541" cmpd="sng">
                          <a:solidFill>
                            <a:schemeClr val="tx1"/>
                          </a:solidFill>
                          <a:prstDash val="solid"/>
                        </a:ln>
                        <a:solidFill>
                          <a:schemeClr val="tx1"/>
                        </a:solidFill>
                        <a:effectLst/>
                      </a:endParaRPr>
                    </a:p>
                  </a:txBody>
                  <a:tcPr/>
                </a:tc>
                <a:tc hMerge="1">
                  <a:txBody>
                    <a:bodyPr/>
                    <a:lstStyle/>
                    <a:p>
                      <a:endParaRPr lang="en-US" sz="2400" dirty="0"/>
                    </a:p>
                  </a:txBody>
                  <a:tcPr/>
                </a:tc>
              </a:tr>
              <a:tr h="1139834">
                <a:tc>
                  <a:txBody>
                    <a:bodyPr/>
                    <a:lstStyle/>
                    <a:p>
                      <a:pPr>
                        <a:spcAft>
                          <a:spcPts val="1200"/>
                        </a:spcAft>
                      </a:pPr>
                      <a:endParaRPr lang="en-US" sz="2000" dirty="0">
                        <a:solidFill>
                          <a:srgbClr val="565559"/>
                        </a:solidFill>
                      </a:endParaRPr>
                    </a:p>
                  </a:txBody>
                  <a:tcPr/>
                </a:tc>
                <a:tc>
                  <a:txBody>
                    <a:bodyPr/>
                    <a:lstStyle/>
                    <a:p>
                      <a:r>
                        <a:rPr lang="en-US" sz="1800" u="none" kern="1200" dirty="0" smtClean="0">
                          <a:solidFill>
                            <a:schemeClr val="tx1"/>
                          </a:solidFill>
                          <a:latin typeface="+mn-lt"/>
                          <a:ea typeface="+mn-ea"/>
                          <a:cs typeface="+mn-cs"/>
                        </a:rPr>
                        <a:t>https://www.facebook.com/ASTDSanDiego</a:t>
                      </a:r>
                      <a:endParaRPr lang="en-US" sz="1800" u="none" kern="1200" dirty="0" smtClean="0">
                        <a:solidFill>
                          <a:schemeClr val="tx1"/>
                        </a:solidFill>
                        <a:latin typeface="+mn-lt"/>
                        <a:ea typeface="+mn-ea"/>
                        <a:cs typeface="+mn-cs"/>
                        <a:hlinkClick r:id="rId2"/>
                      </a:endParaRPr>
                    </a:p>
                  </a:txBody>
                  <a:tcPr anchor="ctr"/>
                </a:tc>
              </a:tr>
              <a:tr h="1194112">
                <a:tc>
                  <a:txBody>
                    <a:bodyPr/>
                    <a:lstStyle/>
                    <a:p>
                      <a:pPr>
                        <a:spcAft>
                          <a:spcPts val="1200"/>
                        </a:spcAft>
                      </a:pPr>
                      <a:endParaRPr lang="en-US" sz="2000" dirty="0">
                        <a:solidFill>
                          <a:srgbClr val="56555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u="none" kern="1200" dirty="0" smtClean="0">
                          <a:solidFill>
                            <a:schemeClr val="tx1"/>
                          </a:solidFill>
                          <a:latin typeface="+mn-lt"/>
                          <a:ea typeface="+mn-ea"/>
                          <a:cs typeface="+mn-cs"/>
                        </a:rPr>
                        <a:t>https://www.linkedin.com/groups?home=&amp;gid=1921330&amp;trk=groups_members-h-logo</a:t>
                      </a:r>
                      <a:endParaRPr lang="en-US" sz="2400" u="none" kern="1200" dirty="0" smtClean="0">
                        <a:solidFill>
                          <a:schemeClr val="tx1"/>
                        </a:solidFill>
                        <a:effectLst/>
                        <a:latin typeface="+mn-lt"/>
                        <a:ea typeface="+mn-ea"/>
                        <a:cs typeface="+mn-cs"/>
                      </a:endParaRPr>
                    </a:p>
                  </a:txBody>
                  <a:tcPr anchor="ctr"/>
                </a:tc>
              </a:tr>
              <a:tr h="1280956">
                <a:tc>
                  <a:txBody>
                    <a:bodyPr/>
                    <a:lstStyle/>
                    <a:p>
                      <a:pPr>
                        <a:spcAft>
                          <a:spcPts val="1200"/>
                        </a:spcAft>
                      </a:pPr>
                      <a:endParaRPr lang="en-US" sz="2000" dirty="0">
                        <a:solidFill>
                          <a:srgbClr val="565559"/>
                        </a:solidFill>
                      </a:endParaRPr>
                    </a:p>
                  </a:txBody>
                  <a:tcPr/>
                </a:tc>
                <a:tc>
                  <a:txBody>
                    <a:bodyPr/>
                    <a:lstStyle/>
                    <a:p>
                      <a:r>
                        <a:rPr lang="en-US" sz="2000" u="none" kern="1200" dirty="0" smtClean="0">
                          <a:solidFill>
                            <a:schemeClr val="tx1"/>
                          </a:solidFill>
                          <a:latin typeface="+mn-lt"/>
                          <a:ea typeface="+mn-ea"/>
                          <a:cs typeface="+mn-cs"/>
                        </a:rPr>
                        <a:t>https://twitter.com/astdsandiego</a:t>
                      </a:r>
                      <a:endParaRPr lang="en-US" sz="2000" u="none" kern="1200" dirty="0" smtClean="0">
                        <a:solidFill>
                          <a:schemeClr val="tx1"/>
                        </a:solidFill>
                        <a:latin typeface="+mn-lt"/>
                        <a:ea typeface="+mn-ea"/>
                        <a:cs typeface="+mn-cs"/>
                        <a:hlinkClick r:id="rId3"/>
                      </a:endParaRPr>
                    </a:p>
                  </a:txBody>
                  <a:tcPr anchor="ctr"/>
                </a:tc>
              </a:tr>
            </a:tbl>
          </a:graphicData>
        </a:graphic>
      </p:graphicFrame>
      <p:sp>
        <p:nvSpPr>
          <p:cNvPr id="2" name="Title 1"/>
          <p:cNvSpPr>
            <a:spLocks noGrp="1"/>
          </p:cNvSpPr>
          <p:nvPr>
            <p:ph type="title"/>
          </p:nvPr>
        </p:nvSpPr>
        <p:spPr/>
        <p:txBody>
          <a:bodyPr/>
          <a:lstStyle/>
          <a:p>
            <a:r>
              <a:rPr lang="en-US" dirty="0" smtClean="0"/>
              <a:t>Follow us</a:t>
            </a:r>
            <a:endParaRPr lang="en-US" dirty="0"/>
          </a:p>
        </p:txBody>
      </p:sp>
      <p:sp>
        <p:nvSpPr>
          <p:cNvPr id="3" name="Footer Placeholder 2"/>
          <p:cNvSpPr>
            <a:spLocks noGrp="1"/>
          </p:cNvSpPr>
          <p:nvPr>
            <p:ph type="ftr" sz="quarter" idx="11"/>
          </p:nvPr>
        </p:nvSpPr>
        <p:spPr/>
        <p:txBody>
          <a:bodyPr/>
          <a:lstStyle/>
          <a:p>
            <a:r>
              <a:rPr lang="en-US" smtClean="0"/>
              <a:t>www.TDsandiego.org</a:t>
            </a:r>
            <a:endParaRPr lang="en-US" dirty="0"/>
          </a:p>
        </p:txBody>
      </p:sp>
      <p:pic>
        <p:nvPicPr>
          <p:cNvPr id="4" name="Picture 3"/>
          <p:cNvPicPr>
            <a:picLocks noChangeAspect="1"/>
          </p:cNvPicPr>
          <p:nvPr/>
        </p:nvPicPr>
        <p:blipFill>
          <a:blip r:embed="rId4"/>
          <a:stretch>
            <a:fillRect/>
          </a:stretch>
        </p:blipFill>
        <p:spPr>
          <a:xfrm>
            <a:off x="457039" y="4743878"/>
            <a:ext cx="994325" cy="811160"/>
          </a:xfrm>
          <a:prstGeom prst="rect">
            <a:avLst/>
          </a:prstGeom>
        </p:spPr>
      </p:pic>
      <p:pic>
        <p:nvPicPr>
          <p:cNvPr id="8" name="Picture 7"/>
          <p:cNvPicPr>
            <a:picLocks noChangeAspect="1"/>
          </p:cNvPicPr>
          <p:nvPr/>
        </p:nvPicPr>
        <p:blipFill>
          <a:blip r:embed="rId5"/>
          <a:stretch>
            <a:fillRect/>
          </a:stretch>
        </p:blipFill>
        <p:spPr>
          <a:xfrm>
            <a:off x="469900" y="3378567"/>
            <a:ext cx="981464" cy="981464"/>
          </a:xfrm>
          <a:prstGeom prst="rect">
            <a:avLst/>
          </a:prstGeom>
        </p:spPr>
      </p:pic>
      <p:pic>
        <p:nvPicPr>
          <p:cNvPr id="9" name="Picture 8"/>
          <p:cNvPicPr>
            <a:picLocks noChangeAspect="1"/>
          </p:cNvPicPr>
          <p:nvPr/>
        </p:nvPicPr>
        <p:blipFill>
          <a:blip r:embed="rId6"/>
          <a:stretch>
            <a:fillRect/>
          </a:stretch>
        </p:blipFill>
        <p:spPr>
          <a:xfrm>
            <a:off x="469900" y="2086756"/>
            <a:ext cx="981464" cy="981464"/>
          </a:xfrm>
          <a:prstGeom prst="rect">
            <a:avLst/>
          </a:prstGeom>
        </p:spPr>
      </p:pic>
    </p:spTree>
    <p:extLst>
      <p:ext uri="{BB962C8B-B14F-4D97-AF65-F5344CB8AC3E}">
        <p14:creationId xmlns:p14="http://schemas.microsoft.com/office/powerpoint/2010/main" val="39317801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0046"/>
            <a:ext cx="8229600" cy="5396118"/>
          </a:xfrm>
        </p:spPr>
        <p:txBody>
          <a:bodyPr>
            <a:normAutofit/>
          </a:bodyPr>
          <a:lstStyle/>
          <a:p>
            <a:pPr marL="0" indent="0">
              <a:buNone/>
            </a:pPr>
            <a:r>
              <a:rPr lang="en-US" sz="4400" dirty="0" smtClean="0"/>
              <a:t>Eric </a:t>
            </a:r>
            <a:r>
              <a:rPr lang="en-US" sz="4400" dirty="0" err="1" smtClean="0"/>
              <a:t>Kaufamnn</a:t>
            </a:r>
            <a:endParaRPr lang="en-US" sz="4400" dirty="0" smtClean="0"/>
          </a:p>
          <a:p>
            <a:pPr marL="0" indent="0">
              <a:buNone/>
            </a:pPr>
            <a:r>
              <a:rPr lang="en-US" sz="4000" dirty="0" smtClean="0"/>
              <a:t/>
            </a:r>
            <a:br>
              <a:rPr lang="en-US" sz="4000" dirty="0" smtClean="0"/>
            </a:br>
            <a:endParaRPr lang="en-US" sz="4000" dirty="0" smtClean="0"/>
          </a:p>
          <a:p>
            <a:pPr lvl="4">
              <a:lnSpc>
                <a:spcPct val="150000"/>
              </a:lnSpc>
              <a:spcBef>
                <a:spcPts val="0"/>
              </a:spcBef>
              <a:buFont typeface="Wingdings" panose="05000000000000000000" pitchFamily="2" charset="2"/>
              <a:buChar char="q"/>
            </a:pPr>
            <a:r>
              <a:rPr lang="en-US" sz="4000" dirty="0" smtClean="0"/>
              <a:t>	</a:t>
            </a:r>
            <a:r>
              <a:rPr lang="en-US" sz="4000" dirty="0"/>
              <a:t>Leadership Training</a:t>
            </a:r>
          </a:p>
          <a:p>
            <a:pPr lvl="4">
              <a:lnSpc>
                <a:spcPct val="150000"/>
              </a:lnSpc>
              <a:spcBef>
                <a:spcPts val="0"/>
              </a:spcBef>
              <a:buFont typeface="Wingdings" panose="05000000000000000000" pitchFamily="2" charset="2"/>
              <a:buChar char="q"/>
            </a:pPr>
            <a:r>
              <a:rPr lang="en-US" sz="4000" dirty="0" smtClean="0"/>
              <a:t>Executive Coaching</a:t>
            </a:r>
          </a:p>
          <a:p>
            <a:pPr lvl="4">
              <a:lnSpc>
                <a:spcPct val="150000"/>
              </a:lnSpc>
              <a:spcBef>
                <a:spcPts val="0"/>
              </a:spcBef>
              <a:buFont typeface="Wingdings" panose="05000000000000000000" pitchFamily="2" charset="2"/>
              <a:buChar char="q"/>
            </a:pPr>
            <a:r>
              <a:rPr lang="en-US" sz="4000" dirty="0"/>
              <a:t>	</a:t>
            </a:r>
            <a:r>
              <a:rPr lang="en-US" sz="4000" dirty="0" smtClean="0"/>
              <a:t>Team Facilitation </a:t>
            </a:r>
            <a:endParaRPr lang="en-US" sz="4000" dirty="0"/>
          </a:p>
        </p:txBody>
      </p:sp>
      <p:sp>
        <p:nvSpPr>
          <p:cNvPr id="4" name="Footer Placeholder 3"/>
          <p:cNvSpPr>
            <a:spLocks noGrp="1"/>
          </p:cNvSpPr>
          <p:nvPr>
            <p:ph type="ftr" sz="quarter" idx="11"/>
          </p:nvPr>
        </p:nvSpPr>
        <p:spPr/>
        <p:txBody>
          <a:bodyPr/>
          <a:lstStyle/>
          <a:p>
            <a:r>
              <a:rPr lang="en-US" smtClean="0"/>
              <a:t>www.TDsandiego.org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839" y="406454"/>
            <a:ext cx="3303335" cy="2271662"/>
          </a:xfrm>
          <a:prstGeom prst="rect">
            <a:avLst/>
          </a:prstGeom>
        </p:spPr>
      </p:pic>
    </p:spTree>
    <p:extLst>
      <p:ext uri="{BB962C8B-B14F-4D97-AF65-F5344CB8AC3E}">
        <p14:creationId xmlns:p14="http://schemas.microsoft.com/office/powerpoint/2010/main" val="182132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log.id.com.au/wp-content/uploads/Monke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29"/>
            <a:ext cx="9144000" cy="609428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www.TDsandiego.org</a:t>
            </a:r>
            <a:endParaRPr lang="en-US" dirty="0"/>
          </a:p>
        </p:txBody>
      </p:sp>
    </p:spTree>
    <p:extLst>
      <p:ext uri="{BB962C8B-B14F-4D97-AF65-F5344CB8AC3E}">
        <p14:creationId xmlns:p14="http://schemas.microsoft.com/office/powerpoint/2010/main" val="1950477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Walter R. Watts III</a:t>
            </a:r>
            <a:br>
              <a:rPr lang="en-US" dirty="0" smtClean="0"/>
            </a:br>
            <a:r>
              <a:rPr lang="en-US" dirty="0" smtClean="0"/>
              <a:t>Training &amp; Development Manager</a:t>
            </a:r>
            <a:endParaRPr lang="en-US" dirty="0"/>
          </a:p>
        </p:txBody>
      </p:sp>
      <p:sp>
        <p:nvSpPr>
          <p:cNvPr id="3" name="Subtitle 2"/>
          <p:cNvSpPr>
            <a:spLocks noGrp="1"/>
          </p:cNvSpPr>
          <p:nvPr>
            <p:ph type="subTitle" idx="1"/>
          </p:nvPr>
        </p:nvSpPr>
        <p:spPr/>
        <p:txBody>
          <a:bodyPr/>
          <a:lstStyle/>
          <a:p>
            <a:r>
              <a:rPr lang="en-US" dirty="0" smtClean="0"/>
              <a:t>Sycuan Casino and Resort </a:t>
            </a:r>
            <a:endParaRPr lang="en-US" dirty="0"/>
          </a:p>
        </p:txBody>
      </p:sp>
    </p:spTree>
    <p:extLst>
      <p:ext uri="{BB962C8B-B14F-4D97-AF65-F5344CB8AC3E}">
        <p14:creationId xmlns:p14="http://schemas.microsoft.com/office/powerpoint/2010/main" val="3423168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Integrating EQ at Sycuan</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pPr>
              <a:buBlip>
                <a:blip r:embed="rId2"/>
              </a:buBlip>
            </a:pPr>
            <a:r>
              <a:rPr lang="en-US" dirty="0" smtClean="0"/>
              <a:t>Why implement EQ</a:t>
            </a:r>
          </a:p>
          <a:p>
            <a:pPr>
              <a:buBlip>
                <a:blip r:embed="rId2"/>
              </a:buBlip>
            </a:pPr>
            <a:endParaRPr lang="en-US" dirty="0"/>
          </a:p>
          <a:p>
            <a:pPr>
              <a:buBlip>
                <a:blip r:embed="rId2"/>
              </a:buBlip>
            </a:pPr>
            <a:r>
              <a:rPr lang="en-US" dirty="0" smtClean="0"/>
              <a:t>How we do it</a:t>
            </a:r>
          </a:p>
          <a:p>
            <a:pPr>
              <a:buBlip>
                <a:blip r:embed="rId2"/>
              </a:buBlip>
            </a:pPr>
            <a:endParaRPr lang="en-US" dirty="0"/>
          </a:p>
          <a:p>
            <a:pPr>
              <a:buBlip>
                <a:blip r:embed="rId2"/>
              </a:buBlip>
            </a:pPr>
            <a:r>
              <a:rPr lang="en-US" dirty="0" smtClean="0"/>
              <a:t>What is EQ</a:t>
            </a:r>
          </a:p>
          <a:p>
            <a:pPr>
              <a:buBlip>
                <a:blip r:embed="rId2"/>
              </a:buBlip>
            </a:pPr>
            <a:endParaRPr lang="en-US" dirty="0"/>
          </a:p>
          <a:p>
            <a:pPr>
              <a:buBlip>
                <a:blip r:embed="rId2"/>
              </a:buBlip>
            </a:pPr>
            <a:r>
              <a:rPr lang="en-US" dirty="0" smtClean="0"/>
              <a:t>Is it working</a:t>
            </a:r>
            <a:endParaRPr lang="en-US" dirty="0"/>
          </a:p>
        </p:txBody>
      </p:sp>
    </p:spTree>
    <p:extLst>
      <p:ext uri="{BB962C8B-B14F-4D97-AF65-F5344CB8AC3E}">
        <p14:creationId xmlns:p14="http://schemas.microsoft.com/office/powerpoint/2010/main" val="28668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Putting EQ in Motion</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3400" y="1371600"/>
            <a:ext cx="8229600" cy="3886200"/>
          </a:xfrm>
        </p:spPr>
        <p:txBody>
          <a:bodyPr/>
          <a:lstStyle/>
          <a:p>
            <a:pPr>
              <a:buBlip>
                <a:blip r:embed="rId3"/>
              </a:buBlip>
            </a:pPr>
            <a:r>
              <a:rPr lang="en-US" dirty="0" smtClean="0"/>
              <a:t>Why: Team Member conflict rising</a:t>
            </a:r>
          </a:p>
          <a:p>
            <a:pPr>
              <a:buBlip>
                <a:blip r:embed="rId3"/>
              </a:buBlip>
            </a:pPr>
            <a:r>
              <a:rPr lang="en-US" dirty="0" smtClean="0"/>
              <a:t>How: Classroom instruction</a:t>
            </a:r>
          </a:p>
          <a:p>
            <a:pPr>
              <a:buBlip>
                <a:blip r:embed="rId3"/>
              </a:buBlip>
            </a:pPr>
            <a:r>
              <a:rPr lang="en-US" dirty="0" smtClean="0"/>
              <a:t>What : 4 Core EQ skills</a:t>
            </a:r>
          </a:p>
          <a:p>
            <a:pPr lvl="1">
              <a:buFont typeface="Wingdings" panose="05000000000000000000" pitchFamily="2" charset="2"/>
              <a:buChar char="§"/>
            </a:pPr>
            <a:r>
              <a:rPr lang="en-US" dirty="0" smtClean="0"/>
              <a:t>Self Awareness</a:t>
            </a:r>
          </a:p>
          <a:p>
            <a:pPr lvl="1">
              <a:buFont typeface="Wingdings" panose="05000000000000000000" pitchFamily="2" charset="2"/>
              <a:buChar char="§"/>
            </a:pPr>
            <a:r>
              <a:rPr lang="en-US" dirty="0" smtClean="0"/>
              <a:t>Self Management</a:t>
            </a:r>
          </a:p>
          <a:p>
            <a:pPr lvl="1">
              <a:buFont typeface="Wingdings" panose="05000000000000000000" pitchFamily="2" charset="2"/>
              <a:buChar char="§"/>
            </a:pPr>
            <a:r>
              <a:rPr lang="en-US" dirty="0" smtClean="0"/>
              <a:t>Social Awareness</a:t>
            </a:r>
          </a:p>
          <a:p>
            <a:pPr lvl="1">
              <a:buFont typeface="Wingdings" panose="05000000000000000000" pitchFamily="2" charset="2"/>
              <a:buChar char="§"/>
            </a:pPr>
            <a:r>
              <a:rPr lang="en-US" dirty="0" smtClean="0"/>
              <a:t>Relationship Management</a:t>
            </a:r>
          </a:p>
          <a:p>
            <a:pPr marL="457200" lvl="1" indent="0">
              <a:buNone/>
            </a:pPr>
            <a:endParaRPr lang="en-US" dirty="0" smtClean="0"/>
          </a:p>
          <a:p>
            <a:pPr marL="457200" lvl="1" indent="0">
              <a:buNone/>
            </a:pPr>
            <a:endParaRPr lang="en-US" dirty="0" smtClean="0"/>
          </a:p>
          <a:p>
            <a:pPr marL="457200" lvl="1" indent="0">
              <a:buNone/>
            </a:pPr>
            <a:endParaRPr lang="en-US" dirty="0" smtClean="0"/>
          </a:p>
          <a:p>
            <a:pPr lvl="1">
              <a:buFont typeface="Wingdings" panose="05000000000000000000" pitchFamily="2" charset="2"/>
              <a:buChar char="§"/>
            </a:pPr>
            <a:endParaRPr lang="en-US" dirty="0"/>
          </a:p>
        </p:txBody>
      </p:sp>
      <p:sp>
        <p:nvSpPr>
          <p:cNvPr id="4" name="Rounded Rectangle 3"/>
          <p:cNvSpPr/>
          <p:nvPr/>
        </p:nvSpPr>
        <p:spPr>
          <a:xfrm>
            <a:off x="1371600" y="5667866"/>
            <a:ext cx="6248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FFFF00"/>
                </a:solidFill>
              </a:rPr>
              <a:t>Is it working</a:t>
            </a:r>
            <a:endParaRPr lang="en-US" sz="6000" dirty="0">
              <a:solidFill>
                <a:srgbClr val="FFFF00"/>
              </a:solidFill>
            </a:endParaRPr>
          </a:p>
        </p:txBody>
      </p:sp>
    </p:spTree>
    <p:extLst>
      <p:ext uri="{BB962C8B-B14F-4D97-AF65-F5344CB8AC3E}">
        <p14:creationId xmlns:p14="http://schemas.microsoft.com/office/powerpoint/2010/main" val="171767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watts\AppData\Local\Microsoft\Windows\Temporary Internet Files\Content.IE5\U0KELZOQ\9101692246_7f847d18df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571" y="857571"/>
            <a:ext cx="5142857" cy="5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38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219200"/>
            <a:ext cx="7772400" cy="1470025"/>
          </a:xfrm>
        </p:spPr>
        <p:txBody>
          <a:bodyPr/>
          <a:lstStyle/>
          <a:p>
            <a:pPr eaLnBrk="1" hangingPunct="1"/>
            <a:r>
              <a:rPr lang="en-US" altLang="en-US" i="1" smtClean="0"/>
              <a:t>Expanding a </a:t>
            </a:r>
            <a:br>
              <a:rPr lang="en-US" altLang="en-US" i="1" smtClean="0"/>
            </a:br>
            <a:r>
              <a:rPr lang="en-US" altLang="en-US" i="1" smtClean="0"/>
              <a:t>Leadership Program Globally</a:t>
            </a:r>
          </a:p>
        </p:txBody>
      </p:sp>
      <p:sp>
        <p:nvSpPr>
          <p:cNvPr id="3" name="Subtitle 2"/>
          <p:cNvSpPr>
            <a:spLocks noGrp="1"/>
          </p:cNvSpPr>
          <p:nvPr>
            <p:ph type="subTitle" idx="1"/>
          </p:nvPr>
        </p:nvSpPr>
        <p:spPr>
          <a:xfrm>
            <a:off x="1149350" y="3048000"/>
            <a:ext cx="7086600" cy="2209800"/>
          </a:xfrm>
        </p:spPr>
        <p:txBody>
          <a:bodyPr rtlCol="0">
            <a:normAutofit/>
          </a:bodyPr>
          <a:lstStyle/>
          <a:p>
            <a:pPr eaLnBrk="1" fontAlgn="auto" hangingPunct="1">
              <a:spcAft>
                <a:spcPts val="0"/>
              </a:spcAft>
              <a:defRPr/>
            </a:pPr>
            <a:r>
              <a:rPr lang="en-US" sz="2800" dirty="0" smtClean="0"/>
              <a:t>Mary </a:t>
            </a:r>
            <a:r>
              <a:rPr lang="en-US" sz="2800" dirty="0" err="1" smtClean="0"/>
              <a:t>Schwalen</a:t>
            </a:r>
            <a:endParaRPr lang="en-US" sz="2800" dirty="0" smtClean="0"/>
          </a:p>
          <a:p>
            <a:pPr eaLnBrk="1" fontAlgn="auto" hangingPunct="1">
              <a:spcAft>
                <a:spcPts val="0"/>
              </a:spcAft>
              <a:defRPr/>
            </a:pPr>
            <a:r>
              <a:rPr lang="en-US" sz="2800" dirty="0" smtClean="0"/>
              <a:t>Sr. Manager, Learning &amp; Development</a:t>
            </a:r>
          </a:p>
          <a:p>
            <a:pPr eaLnBrk="1" fontAlgn="auto" hangingPunct="1">
              <a:spcAft>
                <a:spcPts val="0"/>
              </a:spcAft>
              <a:defRPr/>
            </a:pPr>
            <a:r>
              <a:rPr lang="en-US" sz="1400" dirty="0" smtClean="0">
                <a:hlinkClick r:id="rId2"/>
              </a:rPr>
              <a:t>Schwalen.Mary@gene.com</a:t>
            </a:r>
            <a:r>
              <a:rPr lang="en-US" sz="1400" dirty="0" smtClean="0"/>
              <a:t>   (760) 231-2495</a:t>
            </a:r>
          </a:p>
        </p:txBody>
      </p:sp>
      <p:pic>
        <p:nvPicPr>
          <p:cNvPr id="20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648200"/>
            <a:ext cx="33670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126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i="1" smtClean="0"/>
              <a:t>The Personal Excellence Program</a:t>
            </a:r>
            <a:endParaRPr lang="en-US" altLang="en-US" smtClean="0"/>
          </a:p>
        </p:txBody>
      </p:sp>
      <p:sp>
        <p:nvSpPr>
          <p:cNvPr id="4" name="Content Placeholder 3"/>
          <p:cNvSpPr>
            <a:spLocks noGrp="1"/>
          </p:cNvSpPr>
          <p:nvPr>
            <p:ph sz="half" idx="1"/>
          </p:nvPr>
        </p:nvSpPr>
        <p:spPr>
          <a:xfrm>
            <a:off x="533400" y="1428750"/>
            <a:ext cx="4038600" cy="4514850"/>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US" sz="2400" b="1" dirty="0" smtClean="0">
                <a:solidFill>
                  <a:srgbClr val="0070C0"/>
                </a:solidFill>
              </a:rPr>
              <a:t>Whole Person Development</a:t>
            </a:r>
          </a:p>
        </p:txBody>
      </p:sp>
      <p:sp>
        <p:nvSpPr>
          <p:cNvPr id="5" name="Content Placeholder 4"/>
          <p:cNvSpPr>
            <a:spLocks noGrp="1"/>
          </p:cNvSpPr>
          <p:nvPr>
            <p:ph sz="half" idx="2"/>
          </p:nvPr>
        </p:nvSpPr>
        <p:spPr>
          <a:xfrm>
            <a:off x="4572000" y="1524000"/>
            <a:ext cx="4343400" cy="4800600"/>
          </a:xfrm>
        </p:spPr>
        <p:txBody>
          <a:bodyPr rtlCol="0">
            <a:normAutofit fontScale="85000" lnSpcReduction="20000"/>
          </a:bodyPr>
          <a:lstStyle/>
          <a:p>
            <a:pPr marL="230188" indent="-230188" eaLnBrk="1" fontAlgn="auto" hangingPunct="1">
              <a:spcAft>
                <a:spcPts val="0"/>
              </a:spcAft>
              <a:buFont typeface="Arial" charset="0"/>
              <a:buNone/>
              <a:defRPr/>
            </a:pPr>
            <a:r>
              <a:rPr lang="en-US" sz="2400" dirty="0" smtClean="0">
                <a:solidFill>
                  <a:srgbClr val="0070C0"/>
                </a:solidFill>
              </a:rPr>
              <a:t>Target Population</a:t>
            </a:r>
          </a:p>
          <a:p>
            <a:pPr marL="0" indent="0" eaLnBrk="1" fontAlgn="auto" hangingPunct="1">
              <a:spcAft>
                <a:spcPts val="0"/>
              </a:spcAft>
              <a:buFont typeface="Arial" charset="0"/>
              <a:buNone/>
              <a:defRPr/>
            </a:pPr>
            <a:r>
              <a:rPr lang="en-US" sz="2400" dirty="0" smtClean="0"/>
              <a:t>Diverse leaders who with focused development could “up their game”</a:t>
            </a:r>
          </a:p>
          <a:p>
            <a:pPr marL="230188" indent="-230188" eaLnBrk="1" fontAlgn="auto" hangingPunct="1">
              <a:spcAft>
                <a:spcPts val="0"/>
              </a:spcAft>
              <a:defRPr/>
            </a:pPr>
            <a:r>
              <a:rPr lang="en-US" sz="2400" dirty="0" smtClean="0"/>
              <a:t>Pods of 8 – 10 members from North America, Europe and Singapore</a:t>
            </a:r>
          </a:p>
          <a:p>
            <a:pPr marL="230188" indent="-230188" eaLnBrk="1" fontAlgn="auto" hangingPunct="1">
              <a:spcAft>
                <a:spcPts val="0"/>
              </a:spcAft>
              <a:buFont typeface="Arial" charset="0"/>
              <a:buNone/>
              <a:defRPr/>
            </a:pPr>
            <a:endParaRPr lang="en-US" sz="2400" dirty="0" smtClean="0"/>
          </a:p>
          <a:p>
            <a:pPr marL="230188" indent="-230188" eaLnBrk="1" fontAlgn="auto" hangingPunct="1">
              <a:spcAft>
                <a:spcPts val="0"/>
              </a:spcAft>
              <a:buFont typeface="Arial" charset="0"/>
              <a:buNone/>
              <a:defRPr/>
            </a:pPr>
            <a:r>
              <a:rPr lang="en-US" sz="2400" dirty="0" smtClean="0">
                <a:solidFill>
                  <a:srgbClr val="0070C0"/>
                </a:solidFill>
              </a:rPr>
              <a:t>Structure</a:t>
            </a:r>
          </a:p>
          <a:p>
            <a:pPr marL="230188" indent="-230188" eaLnBrk="1" fontAlgn="auto" hangingPunct="1">
              <a:spcAft>
                <a:spcPts val="0"/>
              </a:spcAft>
              <a:buFont typeface="Arial" charset="0"/>
              <a:buChar char="•"/>
              <a:defRPr/>
            </a:pPr>
            <a:r>
              <a:rPr lang="en-US" sz="2400" dirty="0" smtClean="0"/>
              <a:t>10 monthly sessions</a:t>
            </a:r>
          </a:p>
          <a:p>
            <a:pPr marL="230188" indent="-230188" eaLnBrk="1" fontAlgn="auto" hangingPunct="1">
              <a:spcAft>
                <a:spcPts val="0"/>
              </a:spcAft>
              <a:buFont typeface="Arial" charset="0"/>
              <a:buChar char="•"/>
              <a:defRPr/>
            </a:pPr>
            <a:r>
              <a:rPr lang="en-US" sz="2400" dirty="0" smtClean="0"/>
              <a:t>External coach/facilitator</a:t>
            </a:r>
          </a:p>
          <a:p>
            <a:pPr marL="230188" indent="-230188" eaLnBrk="1" fontAlgn="auto" hangingPunct="1">
              <a:spcAft>
                <a:spcPts val="0"/>
              </a:spcAft>
              <a:buFont typeface="Arial" charset="0"/>
              <a:buNone/>
              <a:defRPr/>
            </a:pPr>
            <a:endParaRPr lang="en-US" sz="2400" dirty="0" smtClean="0">
              <a:solidFill>
                <a:srgbClr val="0070C0"/>
              </a:solidFill>
            </a:endParaRPr>
          </a:p>
          <a:p>
            <a:pPr marL="230188" indent="-230188" eaLnBrk="1" fontAlgn="auto" hangingPunct="1">
              <a:spcAft>
                <a:spcPts val="0"/>
              </a:spcAft>
              <a:buFont typeface="Arial" charset="0"/>
              <a:buNone/>
              <a:defRPr/>
            </a:pPr>
            <a:r>
              <a:rPr lang="en-US" sz="2400" dirty="0" smtClean="0">
                <a:solidFill>
                  <a:srgbClr val="0070C0"/>
                </a:solidFill>
              </a:rPr>
              <a:t>Focus</a:t>
            </a:r>
          </a:p>
          <a:p>
            <a:pPr marL="230188" indent="-230188" eaLnBrk="1" fontAlgn="auto" hangingPunct="1">
              <a:spcAft>
                <a:spcPts val="0"/>
              </a:spcAft>
              <a:buFont typeface="Arial" charset="0"/>
              <a:buChar char="•"/>
              <a:defRPr/>
            </a:pPr>
            <a:r>
              <a:rPr lang="en-US" sz="2300" dirty="0" smtClean="0"/>
              <a:t>Develop a </a:t>
            </a:r>
            <a:r>
              <a:rPr lang="en-US" sz="2300" u="sng" dirty="0" smtClean="0"/>
              <a:t>skill</a:t>
            </a:r>
            <a:r>
              <a:rPr lang="en-US" sz="2300" dirty="0" smtClean="0"/>
              <a:t> or </a:t>
            </a:r>
            <a:r>
              <a:rPr lang="en-US" sz="2300" u="sng" dirty="0" smtClean="0"/>
              <a:t>quality</a:t>
            </a:r>
            <a:r>
              <a:rPr lang="en-US" sz="2300" dirty="0" smtClean="0"/>
              <a:t> that could move you forward </a:t>
            </a:r>
          </a:p>
          <a:p>
            <a:pPr marL="230188" indent="-230188" eaLnBrk="1" fontAlgn="auto" hangingPunct="1">
              <a:spcAft>
                <a:spcPts val="0"/>
              </a:spcAft>
              <a:buFont typeface="Arial" charset="0"/>
              <a:buChar char="•"/>
              <a:defRPr/>
            </a:pPr>
            <a:r>
              <a:rPr lang="en-US" sz="2300" dirty="0" smtClean="0"/>
              <a:t>Something you could change that would enable you to shine!</a:t>
            </a:r>
          </a:p>
        </p:txBody>
      </p:sp>
      <p:grpSp>
        <p:nvGrpSpPr>
          <p:cNvPr id="3077" name="Group 7"/>
          <p:cNvGrpSpPr>
            <a:grpSpLocks/>
          </p:cNvGrpSpPr>
          <p:nvPr/>
        </p:nvGrpSpPr>
        <p:grpSpPr bwMode="auto">
          <a:xfrm>
            <a:off x="2590800" y="2452688"/>
            <a:ext cx="1752600" cy="3033712"/>
            <a:chOff x="6597650" y="1637530"/>
            <a:chExt cx="2209800" cy="2259755"/>
          </a:xfrm>
        </p:grpSpPr>
        <p:sp>
          <p:nvSpPr>
            <p:cNvPr id="3080" name="TextBox 8"/>
            <p:cNvSpPr txBox="1">
              <a:spLocks noChangeArrowheads="1"/>
            </p:cNvSpPr>
            <p:nvPr/>
          </p:nvSpPr>
          <p:spPr bwMode="auto">
            <a:xfrm>
              <a:off x="6689725" y="1637530"/>
              <a:ext cx="1679369" cy="5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t>Attention</a:t>
              </a:r>
            </a:p>
            <a:p>
              <a:pPr eaLnBrk="1" hangingPunct="1">
                <a:spcBef>
                  <a:spcPct val="0"/>
                </a:spcBef>
                <a:buFontTx/>
                <a:buNone/>
              </a:pPr>
              <a:r>
                <a:rPr lang="en-US" altLang="en-US" sz="1200"/>
                <a:t>How we direct our</a:t>
              </a:r>
            </a:p>
            <a:p>
              <a:pPr eaLnBrk="1" hangingPunct="1">
                <a:spcBef>
                  <a:spcPct val="0"/>
                </a:spcBef>
                <a:buFontTx/>
                <a:buNone/>
              </a:pPr>
              <a:r>
                <a:rPr lang="en-US" altLang="en-US" sz="1200"/>
                <a:t>awareness</a:t>
              </a:r>
            </a:p>
          </p:txBody>
        </p:sp>
        <p:sp>
          <p:nvSpPr>
            <p:cNvPr id="3081" name="TextBox 9"/>
            <p:cNvSpPr txBox="1">
              <a:spLocks noChangeArrowheads="1"/>
            </p:cNvSpPr>
            <p:nvPr/>
          </p:nvSpPr>
          <p:spPr bwMode="auto">
            <a:xfrm>
              <a:off x="6597650" y="2545689"/>
              <a:ext cx="2209800" cy="5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t>Intention</a:t>
              </a:r>
            </a:p>
            <a:p>
              <a:pPr eaLnBrk="1" hangingPunct="1">
                <a:spcBef>
                  <a:spcPct val="0"/>
                </a:spcBef>
                <a:buFontTx/>
                <a:buNone/>
              </a:pPr>
              <a:r>
                <a:rPr lang="en-US" altLang="en-US" sz="1200"/>
                <a:t>What we care about –our internal motivation</a:t>
              </a:r>
            </a:p>
          </p:txBody>
        </p:sp>
        <p:sp>
          <p:nvSpPr>
            <p:cNvPr id="3082" name="TextBox 10"/>
            <p:cNvSpPr txBox="1">
              <a:spLocks noChangeArrowheads="1"/>
            </p:cNvSpPr>
            <p:nvPr/>
          </p:nvSpPr>
          <p:spPr bwMode="auto">
            <a:xfrm>
              <a:off x="6689725" y="3510608"/>
              <a:ext cx="1182964" cy="38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t>Action</a:t>
              </a:r>
            </a:p>
            <a:p>
              <a:pPr eaLnBrk="1" hangingPunct="1">
                <a:spcBef>
                  <a:spcPct val="0"/>
                </a:spcBef>
                <a:buFontTx/>
                <a:buNone/>
              </a:pPr>
              <a:r>
                <a:rPr lang="en-US" altLang="en-US" sz="1200"/>
                <a:t>What we do</a:t>
              </a:r>
            </a:p>
          </p:txBody>
        </p:sp>
      </p:grpSp>
      <p:pic>
        <p:nvPicPr>
          <p:cNvPr id="30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47875"/>
            <a:ext cx="16700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Box 9"/>
          <p:cNvSpPr txBox="1">
            <a:spLocks noChangeArrowheads="1"/>
          </p:cNvSpPr>
          <p:nvPr/>
        </p:nvSpPr>
        <p:spPr bwMode="auto">
          <a:xfrm>
            <a:off x="304800" y="6553200"/>
            <a:ext cx="3276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t>Graphics courtesy Appropriate Response, Inc.</a:t>
            </a:r>
          </a:p>
        </p:txBody>
      </p:sp>
    </p:spTree>
    <p:extLst>
      <p:ext uri="{BB962C8B-B14F-4D97-AF65-F5344CB8AC3E}">
        <p14:creationId xmlns:p14="http://schemas.microsoft.com/office/powerpoint/2010/main" val="3114138417"/>
      </p:ext>
    </p:extLst>
  </p:cSld>
  <p:clrMapOvr>
    <a:masterClrMapping/>
  </p:clrMapOvr>
  <p:transition advClick="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Event</a:t>
            </a:r>
            <a:endParaRPr lang="en-US" dirty="0"/>
          </a:p>
        </p:txBody>
      </p:sp>
      <p:sp>
        <p:nvSpPr>
          <p:cNvPr id="3" name="Footer Placeholder 2"/>
          <p:cNvSpPr>
            <a:spLocks noGrp="1"/>
          </p:cNvSpPr>
          <p:nvPr>
            <p:ph type="ftr" sz="quarter" idx="11"/>
          </p:nvPr>
        </p:nvSpPr>
        <p:spPr/>
        <p:txBody>
          <a:bodyPr/>
          <a:lstStyle/>
          <a:p>
            <a:r>
              <a:rPr lang="en-US" smtClean="0"/>
              <a:t>www.TDsandiego.org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7875010"/>
              </p:ext>
            </p:extLst>
          </p:nvPr>
        </p:nvGraphicFramePr>
        <p:xfrm>
          <a:off x="469900" y="1160668"/>
          <a:ext cx="8229600" cy="4375668"/>
        </p:xfrm>
        <a:graphic>
          <a:graphicData uri="http://schemas.openxmlformats.org/drawingml/2006/table">
            <a:tbl>
              <a:tblPr firstRow="1" bandRow="1">
                <a:tableStyleId>{2D5ABB26-0587-4C30-8999-92F81FD0307C}</a:tableStyleId>
              </a:tblPr>
              <a:tblGrid>
                <a:gridCol w="1321179"/>
                <a:gridCol w="6908421"/>
              </a:tblGrid>
              <a:tr h="139225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kern="1200" cap="none" spc="0" dirty="0" smtClean="0">
                          <a:ln w="18000">
                            <a:solidFill>
                              <a:schemeClr val="accent2">
                                <a:satMod val="140000"/>
                              </a:schemeClr>
                            </a:solidFill>
                            <a:prstDash val="solid"/>
                            <a:miter lim="800000"/>
                          </a:ln>
                          <a:solidFill>
                            <a:srgbClr val="FF0000"/>
                          </a:solidFill>
                          <a:effectLst/>
                          <a:latin typeface="+mn-lt"/>
                          <a:ea typeface="+mn-ea"/>
                          <a:cs typeface="+mn-cs"/>
                        </a:rPr>
                        <a:t>Innovation in Leadership</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b="1" kern="1200" cap="none" spc="0" dirty="0" smtClean="0">
                          <a:ln w="18000">
                            <a:solidFill>
                              <a:schemeClr val="accent2">
                                <a:satMod val="140000"/>
                              </a:schemeClr>
                            </a:solidFill>
                            <a:prstDash val="solid"/>
                            <a:miter lim="800000"/>
                          </a:ln>
                          <a:solidFill>
                            <a:srgbClr val="FF0000"/>
                          </a:solidFill>
                          <a:effectLst/>
                          <a:latin typeface="+mn-lt"/>
                          <a:ea typeface="+mn-ea"/>
                          <a:cs typeface="+mn-cs"/>
                        </a:rPr>
                        <a:t>                                     Great Leadership Programs</a:t>
                      </a:r>
                      <a:endParaRPr lang="en-US" sz="3200" b="0" cap="none" spc="0" dirty="0">
                        <a:ln w="10541" cmpd="sng">
                          <a:solidFill>
                            <a:schemeClr val="tx1"/>
                          </a:solidFill>
                          <a:prstDash val="solid"/>
                        </a:ln>
                        <a:solidFill>
                          <a:schemeClr val="tx1"/>
                        </a:solidFill>
                        <a:effectLst/>
                      </a:endParaRPr>
                    </a:p>
                  </a:txBody>
                  <a:tcPr/>
                </a:tc>
                <a:tc hMerge="1">
                  <a:txBody>
                    <a:bodyPr/>
                    <a:lstStyle/>
                    <a:p>
                      <a:endParaRPr lang="en-US" sz="2400" dirty="0"/>
                    </a:p>
                  </a:txBody>
                  <a:tcPr/>
                </a:tc>
              </a:tr>
              <a:tr h="517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565559"/>
                          </a:solidFill>
                        </a:rPr>
                        <a:t>What</a:t>
                      </a:r>
                    </a:p>
                  </a:txBody>
                  <a:tcPr/>
                </a:tc>
                <a:tc>
                  <a:txBody>
                    <a:bodyPr/>
                    <a:lstStyle/>
                    <a:p>
                      <a:r>
                        <a:rPr lang="en-US" sz="2000" kern="1200" dirty="0" smtClean="0">
                          <a:solidFill>
                            <a:srgbClr val="565559"/>
                          </a:solidFill>
                          <a:effectLst/>
                          <a:latin typeface="+mn-lt"/>
                          <a:ea typeface="+mn-ea"/>
                          <a:cs typeface="+mn-cs"/>
                        </a:rPr>
                        <a:t>Panel Discussion</a:t>
                      </a:r>
                    </a:p>
                  </a:txBody>
                  <a:tcPr/>
                </a:tc>
              </a:tr>
              <a:tr h="517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565559"/>
                          </a:solidFill>
                        </a:rPr>
                        <a:t>Facilitator</a:t>
                      </a:r>
                    </a:p>
                  </a:txBody>
                  <a:tcPr/>
                </a:tc>
                <a:tc>
                  <a:txBody>
                    <a:bodyPr/>
                    <a:lstStyle/>
                    <a:p>
                      <a:r>
                        <a:rPr lang="en-US" sz="2000" kern="1200" dirty="0" smtClean="0">
                          <a:solidFill>
                            <a:srgbClr val="565559"/>
                          </a:solidFill>
                          <a:effectLst/>
                          <a:latin typeface="+mn-lt"/>
                          <a:ea typeface="+mn-ea"/>
                          <a:cs typeface="+mn-cs"/>
                        </a:rPr>
                        <a:t>Eric Kaufmann, Sagatica</a:t>
                      </a:r>
                    </a:p>
                  </a:txBody>
                  <a:tcPr/>
                </a:tc>
              </a:tr>
              <a:tr h="1949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565559"/>
                          </a:solidFill>
                        </a:rPr>
                        <a:t>Speakers</a:t>
                      </a:r>
                    </a:p>
                  </a:txBody>
                  <a:tcPr/>
                </a:tc>
                <a:tc>
                  <a:txBody>
                    <a:bodyPr/>
                    <a:lstStyle/>
                    <a:p>
                      <a:pPr marL="2778125" indent="-2778125">
                        <a:spcAft>
                          <a:spcPts val="1200"/>
                        </a:spcAft>
                      </a:pPr>
                      <a:r>
                        <a:rPr lang="en-US" sz="1800" kern="1200" dirty="0" smtClean="0">
                          <a:solidFill>
                            <a:srgbClr val="565559"/>
                          </a:solidFill>
                          <a:effectLst/>
                          <a:latin typeface="+mn-lt"/>
                          <a:ea typeface="+mn-ea"/>
                          <a:cs typeface="+mn-cs"/>
                        </a:rPr>
                        <a:t>Walter Watts,</a:t>
                      </a:r>
                      <a:r>
                        <a:rPr lang="en-US" sz="1800" kern="1200" baseline="0" dirty="0" smtClean="0">
                          <a:solidFill>
                            <a:srgbClr val="565559"/>
                          </a:solidFill>
                          <a:effectLst/>
                          <a:latin typeface="+mn-lt"/>
                          <a:ea typeface="+mn-ea"/>
                          <a:cs typeface="+mn-cs"/>
                        </a:rPr>
                        <a:t> </a:t>
                      </a:r>
                      <a:r>
                        <a:rPr lang="en-US" sz="1800" kern="1200" dirty="0" smtClean="0">
                          <a:solidFill>
                            <a:srgbClr val="565559"/>
                          </a:solidFill>
                          <a:effectLst/>
                          <a:latin typeface="+mn-lt"/>
                          <a:ea typeface="+mn-ea"/>
                          <a:cs typeface="+mn-cs"/>
                        </a:rPr>
                        <a:t>Sycuan Casino </a:t>
                      </a:r>
                      <a:r>
                        <a:rPr lang="en-US" sz="1800" kern="1200" baseline="0" dirty="0" smtClean="0">
                          <a:solidFill>
                            <a:srgbClr val="565559"/>
                          </a:solidFill>
                          <a:effectLst/>
                          <a:latin typeface="+mn-lt"/>
                          <a:ea typeface="+mn-ea"/>
                          <a:cs typeface="+mn-cs"/>
                        </a:rPr>
                        <a:t>– W</a:t>
                      </a:r>
                      <a:r>
                        <a:rPr lang="en-US" sz="1800" kern="1200" dirty="0" smtClean="0">
                          <a:solidFill>
                            <a:srgbClr val="565559"/>
                          </a:solidFill>
                          <a:effectLst/>
                          <a:latin typeface="+mn-lt"/>
                          <a:ea typeface="+mn-ea"/>
                          <a:cs typeface="+mn-cs"/>
                        </a:rPr>
                        <a:t>hy integrate EQ?</a:t>
                      </a:r>
                    </a:p>
                    <a:p>
                      <a:pPr marL="2778125" indent="-2778125">
                        <a:spcAft>
                          <a:spcPts val="1200"/>
                        </a:spcAft>
                      </a:pPr>
                      <a:r>
                        <a:rPr lang="en-US" sz="1800" kern="1200" dirty="0" smtClean="0">
                          <a:solidFill>
                            <a:srgbClr val="565559"/>
                          </a:solidFill>
                          <a:effectLst/>
                          <a:latin typeface="+mn-lt"/>
                          <a:ea typeface="+mn-ea"/>
                          <a:cs typeface="+mn-cs"/>
                        </a:rPr>
                        <a:t>Mary Schwalen,</a:t>
                      </a:r>
                      <a:r>
                        <a:rPr lang="en-US" sz="1800" kern="1200" baseline="0" dirty="0" smtClean="0">
                          <a:solidFill>
                            <a:srgbClr val="565559"/>
                          </a:solidFill>
                          <a:effectLst/>
                          <a:latin typeface="+mn-lt"/>
                          <a:ea typeface="+mn-ea"/>
                          <a:cs typeface="+mn-cs"/>
                        </a:rPr>
                        <a:t> </a:t>
                      </a:r>
                      <a:r>
                        <a:rPr lang="en-US" sz="1800" kern="1200" dirty="0" smtClean="0">
                          <a:solidFill>
                            <a:srgbClr val="565559"/>
                          </a:solidFill>
                          <a:effectLst/>
                          <a:latin typeface="+mn-lt"/>
                          <a:ea typeface="+mn-ea"/>
                          <a:cs typeface="+mn-cs"/>
                        </a:rPr>
                        <a:t>Genentech</a:t>
                      </a:r>
                      <a:r>
                        <a:rPr lang="en-US" sz="1800" kern="1200" baseline="0" dirty="0" smtClean="0">
                          <a:solidFill>
                            <a:srgbClr val="565559"/>
                          </a:solidFill>
                          <a:effectLst/>
                          <a:latin typeface="+mn-lt"/>
                          <a:ea typeface="+mn-ea"/>
                          <a:cs typeface="+mn-cs"/>
                        </a:rPr>
                        <a:t> – </a:t>
                      </a:r>
                      <a:r>
                        <a:rPr lang="en-US" sz="1800" kern="1200" dirty="0" smtClean="0">
                          <a:solidFill>
                            <a:srgbClr val="565559"/>
                          </a:solidFill>
                          <a:effectLst/>
                          <a:latin typeface="+mn-lt"/>
                          <a:ea typeface="+mn-ea"/>
                          <a:cs typeface="+mn-cs"/>
                        </a:rPr>
                        <a:t>Challenges of expanding a Leadership program globally</a:t>
                      </a:r>
                    </a:p>
                    <a:p>
                      <a:pPr marL="2778125" indent="-2778125">
                        <a:spcAft>
                          <a:spcPts val="1200"/>
                        </a:spcAft>
                      </a:pPr>
                      <a:r>
                        <a:rPr lang="en-US" sz="1800" kern="1200" dirty="0" smtClean="0">
                          <a:solidFill>
                            <a:srgbClr val="565559"/>
                          </a:solidFill>
                          <a:effectLst/>
                          <a:latin typeface="+mn-lt"/>
                          <a:ea typeface="+mn-ea"/>
                          <a:cs typeface="+mn-cs"/>
                        </a:rPr>
                        <a:t>Zachary</a:t>
                      </a:r>
                      <a:r>
                        <a:rPr lang="en-US" sz="1800" kern="1200" baseline="0" dirty="0" smtClean="0">
                          <a:solidFill>
                            <a:srgbClr val="565559"/>
                          </a:solidFill>
                          <a:effectLst/>
                          <a:latin typeface="+mn-lt"/>
                          <a:ea typeface="+mn-ea"/>
                          <a:cs typeface="+mn-cs"/>
                        </a:rPr>
                        <a:t> Green, </a:t>
                      </a:r>
                      <a:r>
                        <a:rPr lang="en-US" sz="1800" kern="1200" dirty="0" smtClean="0">
                          <a:solidFill>
                            <a:srgbClr val="565559"/>
                          </a:solidFill>
                          <a:effectLst/>
                          <a:latin typeface="+mn-lt"/>
                          <a:ea typeface="+mn-ea"/>
                          <a:cs typeface="+mn-cs"/>
                        </a:rPr>
                        <a:t>University of San Diego </a:t>
                      </a:r>
                      <a:r>
                        <a:rPr lang="en-US" sz="1800" kern="1200" baseline="0" dirty="0" smtClean="0">
                          <a:solidFill>
                            <a:srgbClr val="565559"/>
                          </a:solidFill>
                          <a:effectLst/>
                          <a:latin typeface="+mn-lt"/>
                          <a:ea typeface="+mn-ea"/>
                          <a:cs typeface="+mn-cs"/>
                        </a:rPr>
                        <a:t>– </a:t>
                      </a:r>
                      <a:r>
                        <a:rPr lang="en-US" sz="1800" kern="1200" dirty="0" smtClean="0">
                          <a:solidFill>
                            <a:srgbClr val="565559"/>
                          </a:solidFill>
                          <a:effectLst/>
                          <a:latin typeface="+mn-lt"/>
                          <a:ea typeface="+mn-ea"/>
                          <a:cs typeface="+mn-cs"/>
                        </a:rPr>
                        <a:t>Leadership in a VUCA World</a:t>
                      </a:r>
                      <a:r>
                        <a:rPr lang="en-US" sz="1800" dirty="0" smtClean="0">
                          <a:solidFill>
                            <a:srgbClr val="565559"/>
                          </a:solidFill>
                          <a:effectLst/>
                        </a:rPr>
                        <a:t> </a:t>
                      </a:r>
                      <a:endParaRPr lang="en-US" sz="1800" kern="1200" baseline="0" dirty="0" smtClean="0">
                        <a:solidFill>
                          <a:srgbClr val="565559"/>
                        </a:solidFill>
                        <a:effectLst/>
                        <a:latin typeface="+mn-lt"/>
                        <a:ea typeface="+mn-ea"/>
                        <a:cs typeface="+mn-cs"/>
                      </a:endParaRPr>
                    </a:p>
                    <a:p>
                      <a:pPr marL="2778125" indent="-2778125">
                        <a:spcAft>
                          <a:spcPts val="1200"/>
                        </a:spcAft>
                      </a:pPr>
                      <a:r>
                        <a:rPr lang="en-US" sz="1800" kern="1200" dirty="0" smtClean="0">
                          <a:solidFill>
                            <a:srgbClr val="565559"/>
                          </a:solidFill>
                          <a:effectLst/>
                          <a:latin typeface="+mn-lt"/>
                          <a:ea typeface="+mn-ea"/>
                          <a:cs typeface="+mn-cs"/>
                        </a:rPr>
                        <a:t>Lee Willis Irvine,</a:t>
                      </a:r>
                      <a:r>
                        <a:rPr lang="en-US" sz="1800" kern="1200" baseline="0" dirty="0" smtClean="0">
                          <a:solidFill>
                            <a:srgbClr val="565559"/>
                          </a:solidFill>
                          <a:effectLst/>
                          <a:latin typeface="+mn-lt"/>
                          <a:ea typeface="+mn-ea"/>
                          <a:cs typeface="+mn-cs"/>
                        </a:rPr>
                        <a:t> </a:t>
                      </a:r>
                      <a:r>
                        <a:rPr lang="en-US" sz="1800" kern="1200" dirty="0" smtClean="0">
                          <a:solidFill>
                            <a:srgbClr val="565559"/>
                          </a:solidFill>
                          <a:effectLst/>
                          <a:latin typeface="+mn-lt"/>
                          <a:ea typeface="+mn-ea"/>
                          <a:cs typeface="+mn-cs"/>
                        </a:rPr>
                        <a:t>Qualcomm</a:t>
                      </a:r>
                      <a:r>
                        <a:rPr lang="en-US" sz="1800" kern="1200" baseline="0" dirty="0" smtClean="0">
                          <a:solidFill>
                            <a:srgbClr val="565559"/>
                          </a:solidFill>
                          <a:effectLst/>
                          <a:latin typeface="+mn-lt"/>
                          <a:ea typeface="+mn-ea"/>
                          <a:cs typeface="+mn-cs"/>
                        </a:rPr>
                        <a:t> – </a:t>
                      </a:r>
                      <a:r>
                        <a:rPr lang="en-US" sz="1800" kern="1200" dirty="0" smtClean="0">
                          <a:solidFill>
                            <a:srgbClr val="565559"/>
                          </a:solidFill>
                          <a:effectLst/>
                          <a:latin typeface="+mn-lt"/>
                          <a:ea typeface="+mn-ea"/>
                          <a:cs typeface="+mn-cs"/>
                        </a:rPr>
                        <a:t>Unconscious Bias &amp; Bias Disrupters</a:t>
                      </a:r>
                      <a:endParaRPr lang="en-US" sz="2000" kern="1200" dirty="0" smtClean="0">
                        <a:solidFill>
                          <a:srgbClr val="565559"/>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83360875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2252" y="337854"/>
            <a:ext cx="7541835" cy="796099"/>
          </a:xfrm>
          <a:prstGeom prst="rect">
            <a:avLst/>
          </a:prstGeom>
          <a:extLst/>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dirty="0"/>
              <a:t>The Personal Excellence Program</a:t>
            </a:r>
            <a:endParaRPr lang="en-US" cap="all" dirty="0">
              <a:effectLst>
                <a:reflection blurRad="12700" stA="48000" endA="300" endPos="55000" dir="5400000" sy="-90000" algn="bl" rotWithShape="0"/>
              </a:effectLst>
            </a:endParaRPr>
          </a:p>
        </p:txBody>
      </p:sp>
      <p:cxnSp>
        <p:nvCxnSpPr>
          <p:cNvPr id="6" name="Straight Connector 5"/>
          <p:cNvCxnSpPr/>
          <p:nvPr/>
        </p:nvCxnSpPr>
        <p:spPr>
          <a:xfrm>
            <a:off x="2819400" y="1471613"/>
            <a:ext cx="152400" cy="477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4383088" y="1333500"/>
            <a:ext cx="533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6410325" y="1450975"/>
            <a:ext cx="298450" cy="574675"/>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a:spLocks noChangeArrowheads="1"/>
          </p:cNvSpPr>
          <p:nvPr/>
        </p:nvSpPr>
        <p:spPr bwMode="auto">
          <a:xfrm>
            <a:off x="2667000" y="2132013"/>
            <a:ext cx="757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70C0"/>
                </a:solidFill>
              </a:rPr>
              <a:t>Select</a:t>
            </a:r>
          </a:p>
        </p:txBody>
      </p:sp>
      <p:sp>
        <p:nvSpPr>
          <p:cNvPr id="10" name="TextBox 9"/>
          <p:cNvSpPr txBox="1">
            <a:spLocks noChangeArrowheads="1"/>
          </p:cNvSpPr>
          <p:nvPr/>
        </p:nvSpPr>
        <p:spPr bwMode="auto">
          <a:xfrm>
            <a:off x="4171950" y="1765300"/>
            <a:ext cx="97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70C0"/>
                </a:solidFill>
              </a:rPr>
              <a:t>Observe</a:t>
            </a:r>
          </a:p>
        </p:txBody>
      </p:sp>
      <p:sp>
        <p:nvSpPr>
          <p:cNvPr id="11" name="TextBox 10"/>
          <p:cNvSpPr txBox="1">
            <a:spLocks noChangeArrowheads="1"/>
          </p:cNvSpPr>
          <p:nvPr/>
        </p:nvSpPr>
        <p:spPr bwMode="auto">
          <a:xfrm>
            <a:off x="5946775" y="2079625"/>
            <a:ext cx="94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70C0"/>
                </a:solidFill>
              </a:rPr>
              <a:t>Practice</a:t>
            </a:r>
          </a:p>
        </p:txBody>
      </p:sp>
      <p:sp>
        <p:nvSpPr>
          <p:cNvPr id="12" name="TextBox 11"/>
          <p:cNvSpPr txBox="1">
            <a:spLocks noChangeArrowheads="1"/>
          </p:cNvSpPr>
          <p:nvPr/>
        </p:nvSpPr>
        <p:spPr bwMode="auto">
          <a:xfrm>
            <a:off x="950913" y="3371850"/>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70C0"/>
                </a:solidFill>
              </a:rPr>
              <a:t>Opening</a:t>
            </a:r>
          </a:p>
        </p:txBody>
      </p:sp>
      <p:sp>
        <p:nvSpPr>
          <p:cNvPr id="13" name="TextBox 12"/>
          <p:cNvSpPr txBox="1">
            <a:spLocks noChangeArrowheads="1"/>
          </p:cNvSpPr>
          <p:nvPr/>
        </p:nvSpPr>
        <p:spPr bwMode="auto">
          <a:xfrm>
            <a:off x="7394575" y="3298825"/>
            <a:ext cx="13874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0070C0"/>
                </a:solidFill>
              </a:rPr>
              <a:t>Graduation</a:t>
            </a:r>
          </a:p>
          <a:p>
            <a:pPr algn="ctr" eaLnBrk="1" hangingPunct="1">
              <a:spcBef>
                <a:spcPct val="0"/>
              </a:spcBef>
              <a:buFontTx/>
              <a:buNone/>
            </a:pPr>
            <a:r>
              <a:rPr lang="en-US" altLang="en-US" sz="1600" i="1"/>
              <a:t>Continued </a:t>
            </a:r>
          </a:p>
          <a:p>
            <a:pPr algn="ctr" eaLnBrk="1" hangingPunct="1">
              <a:spcBef>
                <a:spcPct val="0"/>
              </a:spcBef>
              <a:buFontTx/>
              <a:buNone/>
            </a:pPr>
            <a:r>
              <a:rPr lang="en-US" altLang="en-US" sz="1600" i="1"/>
              <a:t>development</a:t>
            </a:r>
          </a:p>
        </p:txBody>
      </p:sp>
      <p:sp>
        <p:nvSpPr>
          <p:cNvPr id="17" name="Arc 16"/>
          <p:cNvSpPr/>
          <p:nvPr/>
        </p:nvSpPr>
        <p:spPr>
          <a:xfrm>
            <a:off x="1524000" y="1371600"/>
            <a:ext cx="6080125" cy="3962400"/>
          </a:xfrm>
          <a:prstGeom prst="arc">
            <a:avLst>
              <a:gd name="adj1" fmla="val 11022106"/>
              <a:gd name="adj2" fmla="val 21399984"/>
            </a:avLst>
          </a:prstGeom>
          <a:ln w="38100">
            <a:headEnd type="oval"/>
            <a:tailEnd type="ova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 name="TextBox 19"/>
          <p:cNvSpPr txBox="1"/>
          <p:nvPr/>
        </p:nvSpPr>
        <p:spPr>
          <a:xfrm>
            <a:off x="1143000" y="4429125"/>
            <a:ext cx="7315200" cy="1847850"/>
          </a:xfrm>
          <a:prstGeom prst="rect">
            <a:avLst/>
          </a:prstGeom>
          <a:noFill/>
        </p:spPr>
        <p:txBody>
          <a:bodyPr>
            <a:spAutoFit/>
          </a:bodyPr>
          <a:lstStyle/>
          <a:p>
            <a:pPr fontAlgn="auto">
              <a:spcBef>
                <a:spcPts val="0"/>
              </a:spcBef>
              <a:spcAft>
                <a:spcPts val="0"/>
              </a:spcAft>
              <a:defRPr/>
            </a:pPr>
            <a:r>
              <a:rPr lang="en-US" sz="2400" b="1" dirty="0">
                <a:solidFill>
                  <a:schemeClr val="tx2"/>
                </a:solidFill>
                <a:latin typeface="+mn-lt"/>
                <a:cs typeface="+mn-cs"/>
              </a:rPr>
              <a:t>Challenges in Expanding to Global Delivery</a:t>
            </a:r>
          </a:p>
          <a:p>
            <a:pPr marL="342900" indent="-342900" fontAlgn="auto">
              <a:spcBef>
                <a:spcPts val="0"/>
              </a:spcBef>
              <a:spcAft>
                <a:spcPts val="0"/>
              </a:spcAft>
              <a:buFont typeface="Arial" panose="020B0604020202020204" pitchFamily="34" charset="0"/>
              <a:buChar char="•"/>
              <a:defRPr/>
            </a:pPr>
            <a:r>
              <a:rPr lang="en-US" dirty="0">
                <a:solidFill>
                  <a:schemeClr val="tx2"/>
                </a:solidFill>
                <a:latin typeface="+mn-lt"/>
                <a:cs typeface="+mn-cs"/>
              </a:rPr>
              <a:t>Initial perceived loss of warmth and camaraderie in virtual format</a:t>
            </a:r>
          </a:p>
          <a:p>
            <a:pPr marL="342900" indent="-342900" fontAlgn="auto">
              <a:spcBef>
                <a:spcPts val="0"/>
              </a:spcBef>
              <a:spcAft>
                <a:spcPts val="0"/>
              </a:spcAft>
              <a:buFont typeface="Arial" panose="020B0604020202020204" pitchFamily="34" charset="0"/>
              <a:buChar char="•"/>
              <a:defRPr/>
            </a:pPr>
            <a:r>
              <a:rPr lang="en-US" dirty="0">
                <a:solidFill>
                  <a:schemeClr val="tx2"/>
                </a:solidFill>
                <a:latin typeface="+mn-lt"/>
                <a:cs typeface="+mn-cs"/>
              </a:rPr>
              <a:t>Initial resistance to accommodating other sites’ schedules</a:t>
            </a:r>
          </a:p>
          <a:p>
            <a:pPr marL="342900" indent="-342900" fontAlgn="auto">
              <a:spcBef>
                <a:spcPts val="0"/>
              </a:spcBef>
              <a:spcAft>
                <a:spcPts val="0"/>
              </a:spcAft>
              <a:buFont typeface="Arial" panose="020B0604020202020204" pitchFamily="34" charset="0"/>
              <a:buChar char="•"/>
              <a:defRPr/>
            </a:pPr>
            <a:r>
              <a:rPr lang="en-US" dirty="0">
                <a:solidFill>
                  <a:schemeClr val="tx2"/>
                </a:solidFill>
                <a:latin typeface="+mn-lt"/>
                <a:cs typeface="+mn-cs"/>
              </a:rPr>
              <a:t>Changing IT platforms as part of buyout integration</a:t>
            </a:r>
          </a:p>
          <a:p>
            <a:pPr marL="342900" indent="-342900" fontAlgn="auto">
              <a:spcBef>
                <a:spcPts val="0"/>
              </a:spcBef>
              <a:spcAft>
                <a:spcPts val="0"/>
              </a:spcAft>
              <a:buFont typeface="Arial" panose="020B0604020202020204" pitchFamily="34" charset="0"/>
              <a:buChar char="•"/>
              <a:defRPr/>
            </a:pPr>
            <a:r>
              <a:rPr lang="en-US" dirty="0">
                <a:solidFill>
                  <a:schemeClr val="tx2"/>
                </a:solidFill>
                <a:latin typeface="+mn-lt"/>
                <a:cs typeface="+mn-cs"/>
              </a:rPr>
              <a:t>Access to suitable meeting rooms in all locations at the desired time</a:t>
            </a:r>
          </a:p>
          <a:p>
            <a:pPr marL="342900" indent="-342900" fontAlgn="auto">
              <a:spcBef>
                <a:spcPts val="0"/>
              </a:spcBef>
              <a:spcAft>
                <a:spcPts val="0"/>
              </a:spcAft>
              <a:buFont typeface="Arial" panose="020B0604020202020204" pitchFamily="34" charset="0"/>
              <a:buChar char="•"/>
              <a:defRPr/>
            </a:pPr>
            <a:r>
              <a:rPr lang="en-US" dirty="0">
                <a:solidFill>
                  <a:schemeClr val="tx2"/>
                </a:solidFill>
                <a:latin typeface="+mn-lt"/>
                <a:cs typeface="+mn-cs"/>
              </a:rPr>
              <a:t>Conducting Evaluation through decentralized global Learning Org.’s</a:t>
            </a:r>
          </a:p>
        </p:txBody>
      </p:sp>
      <p:sp>
        <p:nvSpPr>
          <p:cNvPr id="4109" name="TextBox 20"/>
          <p:cNvSpPr txBox="1">
            <a:spLocks noChangeArrowheads="1"/>
          </p:cNvSpPr>
          <p:nvPr/>
        </p:nvSpPr>
        <p:spPr bwMode="auto">
          <a:xfrm>
            <a:off x="838200" y="36576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1 day, F2F</a:t>
            </a:r>
          </a:p>
        </p:txBody>
      </p:sp>
      <p:sp>
        <p:nvSpPr>
          <p:cNvPr id="4110" name="TextBox 21"/>
          <p:cNvSpPr txBox="1">
            <a:spLocks noChangeArrowheads="1"/>
          </p:cNvSpPr>
          <p:nvPr/>
        </p:nvSpPr>
        <p:spPr bwMode="auto">
          <a:xfrm>
            <a:off x="7620000" y="4083050"/>
            <a:ext cx="133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1 day, F2F</a:t>
            </a:r>
          </a:p>
        </p:txBody>
      </p:sp>
      <p:sp>
        <p:nvSpPr>
          <p:cNvPr id="4111" name="TextBox 22"/>
          <p:cNvSpPr txBox="1">
            <a:spLocks noChangeArrowheads="1"/>
          </p:cNvSpPr>
          <p:nvPr/>
        </p:nvSpPr>
        <p:spPr bwMode="auto">
          <a:xfrm>
            <a:off x="3046413" y="2362200"/>
            <a:ext cx="320516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altLang="en-US" sz="1600" dirty="0" smtClean="0"/>
              <a:t>4 </a:t>
            </a:r>
            <a:r>
              <a:rPr lang="en-US" altLang="en-US" dirty="0" smtClean="0"/>
              <a:t>full days face-to-face</a:t>
            </a:r>
            <a:r>
              <a:rPr lang="en-US" altLang="en-US" sz="1600" dirty="0" smtClean="0"/>
              <a:t> </a:t>
            </a:r>
          </a:p>
          <a:p>
            <a:pPr algn="ctr" eaLnBrk="1" hangingPunct="1">
              <a:defRPr/>
            </a:pPr>
            <a:r>
              <a:rPr lang="en-US" altLang="en-US" sz="1600" dirty="0" smtClean="0"/>
              <a:t>4 virtual half-days</a:t>
            </a:r>
          </a:p>
          <a:p>
            <a:pPr algn="ctr" eaLnBrk="1" hangingPunct="1">
              <a:defRPr/>
            </a:pPr>
            <a:r>
              <a:rPr lang="en-US" altLang="en-US" sz="1600" dirty="0" smtClean="0"/>
              <a:t>4 individual Coaching sessions</a:t>
            </a:r>
          </a:p>
          <a:p>
            <a:pPr algn="ctr" eaLnBrk="1" hangingPunct="1">
              <a:defRPr/>
            </a:pPr>
            <a:r>
              <a:rPr lang="en-US" altLang="en-US" sz="1600" dirty="0" smtClean="0"/>
              <a:t>Monthly Learning Partner check-in’s</a:t>
            </a:r>
          </a:p>
          <a:p>
            <a:pPr marL="342900" indent="-342900" algn="ctr" eaLnBrk="1" hangingPunct="1">
              <a:buFontTx/>
              <a:buAutoNum type="arabicPlain" startAt="4"/>
              <a:defRPr/>
            </a:pPr>
            <a:endParaRPr lang="en-US" altLang="en-US" sz="1600" dirty="0" smtClean="0"/>
          </a:p>
        </p:txBody>
      </p:sp>
      <p:cxnSp>
        <p:nvCxnSpPr>
          <p:cNvPr id="25" name="Straight Arrow Connector 24"/>
          <p:cNvCxnSpPr/>
          <p:nvPr/>
        </p:nvCxnSpPr>
        <p:spPr>
          <a:xfrm>
            <a:off x="5943600" y="2819400"/>
            <a:ext cx="615950" cy="476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819400" y="2819400"/>
            <a:ext cx="609600" cy="476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0" y="1143000"/>
            <a:ext cx="2209800" cy="1631950"/>
          </a:xfrm>
          <a:prstGeom prst="rect">
            <a:avLst/>
          </a:prstGeom>
          <a:noFill/>
        </p:spPr>
        <p:txBody>
          <a:bodyPr>
            <a:spAutoFit/>
          </a:bodyPr>
          <a:lstStyle/>
          <a:p>
            <a:pPr fontAlgn="auto">
              <a:spcBef>
                <a:spcPts val="0"/>
              </a:spcBef>
              <a:spcAft>
                <a:spcPts val="0"/>
              </a:spcAft>
              <a:defRPr/>
            </a:pPr>
            <a:r>
              <a:rPr lang="en-US" sz="2000" b="1" i="1" dirty="0">
                <a:solidFill>
                  <a:schemeClr val="accent2"/>
                </a:solidFill>
                <a:latin typeface="+mn-lt"/>
                <a:cs typeface="+mn-cs"/>
              </a:rPr>
              <a:t>Content</a:t>
            </a:r>
          </a:p>
          <a:p>
            <a:pPr marL="176213" indent="-176213" fontAlgn="auto">
              <a:spcBef>
                <a:spcPts val="0"/>
              </a:spcBef>
              <a:spcAft>
                <a:spcPts val="0"/>
              </a:spcAft>
              <a:buFont typeface="Arial" panose="020B0604020202020204" pitchFamily="34" charset="0"/>
              <a:buChar char="•"/>
              <a:defRPr/>
            </a:pPr>
            <a:r>
              <a:rPr lang="en-US" sz="1600" i="1" dirty="0">
                <a:solidFill>
                  <a:schemeClr val="accent2"/>
                </a:solidFill>
                <a:latin typeface="+mn-lt"/>
                <a:cs typeface="+mn-cs"/>
              </a:rPr>
              <a:t>Sustainable Development Process</a:t>
            </a:r>
          </a:p>
          <a:p>
            <a:pPr marL="176213" indent="-176213" fontAlgn="auto">
              <a:spcBef>
                <a:spcPts val="0"/>
              </a:spcBef>
              <a:spcAft>
                <a:spcPts val="0"/>
              </a:spcAft>
              <a:buFont typeface="Arial" panose="020B0604020202020204" pitchFamily="34" charset="0"/>
              <a:buChar char="•"/>
              <a:defRPr/>
            </a:pPr>
            <a:r>
              <a:rPr lang="en-US" sz="1600" i="1" dirty="0">
                <a:solidFill>
                  <a:schemeClr val="accent2"/>
                </a:solidFill>
                <a:latin typeface="+mn-lt"/>
                <a:cs typeface="+mn-cs"/>
              </a:rPr>
              <a:t>Inquiry</a:t>
            </a:r>
          </a:p>
          <a:p>
            <a:pPr marL="176213" indent="-176213" fontAlgn="auto">
              <a:spcBef>
                <a:spcPts val="0"/>
              </a:spcBef>
              <a:spcAft>
                <a:spcPts val="0"/>
              </a:spcAft>
              <a:buFont typeface="Arial" panose="020B0604020202020204" pitchFamily="34" charset="0"/>
              <a:buChar char="•"/>
              <a:defRPr/>
            </a:pPr>
            <a:r>
              <a:rPr lang="en-US" sz="1600" i="1" dirty="0">
                <a:solidFill>
                  <a:schemeClr val="accent2"/>
                </a:solidFill>
                <a:latin typeface="+mn-lt"/>
                <a:cs typeface="+mn-cs"/>
              </a:rPr>
              <a:t>Enneagram</a:t>
            </a:r>
          </a:p>
          <a:p>
            <a:pPr marL="176213" indent="-176213" fontAlgn="auto">
              <a:spcBef>
                <a:spcPts val="0"/>
              </a:spcBef>
              <a:spcAft>
                <a:spcPts val="0"/>
              </a:spcAft>
              <a:buFont typeface="Arial" panose="020B0604020202020204" pitchFamily="34" charset="0"/>
              <a:buChar char="•"/>
              <a:defRPr/>
            </a:pPr>
            <a:r>
              <a:rPr lang="en-US" sz="1600" i="1" dirty="0">
                <a:solidFill>
                  <a:schemeClr val="accent2"/>
                </a:solidFill>
                <a:latin typeface="+mn-lt"/>
                <a:cs typeface="+mn-cs"/>
              </a:rPr>
              <a:t>EQ</a:t>
            </a:r>
          </a:p>
        </p:txBody>
      </p:sp>
      <p:sp>
        <p:nvSpPr>
          <p:cNvPr id="19" name="TextBox 18"/>
          <p:cNvSpPr txBox="1">
            <a:spLocks noChangeArrowheads="1"/>
          </p:cNvSpPr>
          <p:nvPr/>
        </p:nvSpPr>
        <p:spPr bwMode="auto">
          <a:xfrm>
            <a:off x="4267200" y="3524250"/>
            <a:ext cx="11477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70C0"/>
                </a:solidFill>
              </a:rPr>
              <a:t>Mid-Year</a:t>
            </a:r>
          </a:p>
          <a:p>
            <a:pPr eaLnBrk="1" hangingPunct="1">
              <a:spcBef>
                <a:spcPct val="0"/>
              </a:spcBef>
              <a:buFontTx/>
              <a:buNone/>
            </a:pPr>
            <a:r>
              <a:rPr lang="en-US" altLang="en-US" sz="1800"/>
              <a:t>1 day, F2F</a:t>
            </a:r>
          </a:p>
        </p:txBody>
      </p:sp>
      <p:sp>
        <p:nvSpPr>
          <p:cNvPr id="21" name="TextBox 20"/>
          <p:cNvSpPr txBox="1"/>
          <p:nvPr/>
        </p:nvSpPr>
        <p:spPr>
          <a:xfrm>
            <a:off x="7315200" y="1066800"/>
            <a:ext cx="1833563" cy="1878013"/>
          </a:xfrm>
          <a:prstGeom prst="rect">
            <a:avLst/>
          </a:prstGeom>
          <a:noFill/>
        </p:spPr>
        <p:txBody>
          <a:bodyPr>
            <a:spAutoFit/>
          </a:bodyPr>
          <a:lstStyle/>
          <a:p>
            <a:pPr fontAlgn="auto">
              <a:spcBef>
                <a:spcPts val="0"/>
              </a:spcBef>
              <a:spcAft>
                <a:spcPts val="0"/>
              </a:spcAft>
              <a:defRPr/>
            </a:pPr>
            <a:r>
              <a:rPr lang="en-US" sz="2000" b="1" i="1" dirty="0">
                <a:solidFill>
                  <a:schemeClr val="accent2"/>
                </a:solidFill>
                <a:latin typeface="+mn-lt"/>
                <a:cs typeface="+mn-cs"/>
              </a:rPr>
              <a:t>Resulting in . . .</a:t>
            </a:r>
          </a:p>
          <a:p>
            <a:pPr marL="173038" indent="-173038" fontAlgn="auto">
              <a:spcBef>
                <a:spcPts val="0"/>
              </a:spcBef>
              <a:spcAft>
                <a:spcPts val="0"/>
              </a:spcAft>
              <a:buFont typeface="Arial" panose="020B0604020202020204" pitchFamily="34" charset="0"/>
              <a:buChar char="•"/>
              <a:defRPr/>
            </a:pPr>
            <a:r>
              <a:rPr lang="en-US" sz="1600" i="1" dirty="0">
                <a:solidFill>
                  <a:schemeClr val="accent2"/>
                </a:solidFill>
                <a:latin typeface="+mn-lt"/>
                <a:cs typeface="+mn-cs"/>
              </a:rPr>
              <a:t>Global Mindset &amp; Collaboration</a:t>
            </a:r>
          </a:p>
          <a:p>
            <a:pPr marL="173038" indent="-173038" fontAlgn="auto">
              <a:spcBef>
                <a:spcPts val="0"/>
              </a:spcBef>
              <a:spcAft>
                <a:spcPts val="0"/>
              </a:spcAft>
              <a:buFont typeface="Arial" panose="020B0604020202020204" pitchFamily="34" charset="0"/>
              <a:buChar char="•"/>
              <a:defRPr/>
            </a:pPr>
            <a:r>
              <a:rPr lang="en-US" sz="1600" i="1" dirty="0">
                <a:solidFill>
                  <a:schemeClr val="accent2"/>
                </a:solidFill>
                <a:latin typeface="+mn-lt"/>
                <a:cs typeface="+mn-cs"/>
              </a:rPr>
              <a:t>Movement  ↑ ↓</a:t>
            </a:r>
          </a:p>
          <a:p>
            <a:pPr marL="173038" indent="-173038" fontAlgn="auto">
              <a:spcBef>
                <a:spcPts val="0"/>
              </a:spcBef>
              <a:spcAft>
                <a:spcPts val="0"/>
              </a:spcAft>
              <a:buFont typeface="Arial" panose="020B0604020202020204" pitchFamily="34" charset="0"/>
              <a:buChar char="•"/>
              <a:defRPr/>
            </a:pPr>
            <a:r>
              <a:rPr lang="en-US" sz="1600" i="1" dirty="0">
                <a:solidFill>
                  <a:schemeClr val="accent2"/>
                </a:solidFill>
                <a:cs typeface="Arial" charset="0"/>
              </a:rPr>
              <a:t>Centered/Mindful</a:t>
            </a:r>
            <a:endParaRPr lang="en-US" sz="1600" i="1" dirty="0">
              <a:solidFill>
                <a:schemeClr val="accent2"/>
              </a:solidFill>
              <a:latin typeface="+mn-lt"/>
              <a:cs typeface="+mn-cs"/>
            </a:endParaRPr>
          </a:p>
          <a:p>
            <a:pPr marL="173038" indent="-173038" fontAlgn="auto">
              <a:spcBef>
                <a:spcPts val="0"/>
              </a:spcBef>
              <a:spcAft>
                <a:spcPts val="0"/>
              </a:spcAft>
              <a:buFont typeface="Arial" panose="020B0604020202020204" pitchFamily="34" charset="0"/>
              <a:buChar char="•"/>
              <a:defRPr/>
            </a:pPr>
            <a:r>
              <a:rPr lang="en-US" sz="1600" i="1" dirty="0">
                <a:solidFill>
                  <a:schemeClr val="accent2"/>
                </a:solidFill>
                <a:latin typeface="+mn-lt"/>
                <a:cs typeface="+mn-cs"/>
              </a:rPr>
              <a:t>Sustaining their growth</a:t>
            </a:r>
          </a:p>
        </p:txBody>
      </p:sp>
      <p:sp>
        <p:nvSpPr>
          <p:cNvPr id="4117" name="TextBox 1"/>
          <p:cNvSpPr txBox="1">
            <a:spLocks noChangeArrowheads="1"/>
          </p:cNvSpPr>
          <p:nvPr/>
        </p:nvSpPr>
        <p:spPr bwMode="auto">
          <a:xfrm>
            <a:off x="304800" y="6553200"/>
            <a:ext cx="3276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t>Graphics courtesy Appropriate Response, Inc.</a:t>
            </a:r>
          </a:p>
        </p:txBody>
      </p:sp>
    </p:spTree>
    <p:extLst>
      <p:ext uri="{BB962C8B-B14F-4D97-AF65-F5344CB8AC3E}">
        <p14:creationId xmlns:p14="http://schemas.microsoft.com/office/powerpoint/2010/main" val="190294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20" grpId="0"/>
      <p:bldP spid="29" grpId="0"/>
      <p:bldP spid="19"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jpeg"/>
          <p:cNvPicPr>
            <a:picLocks noChangeAspect="1"/>
          </p:cNvPicPr>
          <p:nvPr/>
        </p:nvPicPr>
        <p:blipFill>
          <a:blip r:embed="rId2">
            <a:alphaModFix amt="62000"/>
            <a:extLst>
              <a:ext uri="{28A0092B-C50C-407E-A947-70E740481C1C}">
                <a14:useLocalDpi xmlns:a14="http://schemas.microsoft.com/office/drawing/2010/main" val="0"/>
              </a:ext>
            </a:extLst>
          </a:blip>
          <a:stretch>
            <a:fillRect/>
          </a:stretch>
        </p:blipFill>
        <p:spPr>
          <a:xfrm>
            <a:off x="-245820" y="1"/>
            <a:ext cx="9336439" cy="7641342"/>
          </a:xfrm>
          <a:prstGeom prst="rect">
            <a:avLst/>
          </a:prstGeom>
        </p:spPr>
      </p:pic>
      <p:sp>
        <p:nvSpPr>
          <p:cNvPr id="2" name="Title 1"/>
          <p:cNvSpPr>
            <a:spLocks noGrp="1"/>
          </p:cNvSpPr>
          <p:nvPr>
            <p:ph type="ctrTitle" idx="4294967295"/>
          </p:nvPr>
        </p:nvSpPr>
        <p:spPr>
          <a:xfrm>
            <a:off x="1108669" y="1750384"/>
            <a:ext cx="7981950" cy="823913"/>
          </a:xfrm>
        </p:spPr>
        <p:txBody>
          <a:bodyPr>
            <a:normAutofit fontScale="90000"/>
          </a:bodyPr>
          <a:lstStyle/>
          <a:p>
            <a:pPr algn="l"/>
            <a:r>
              <a:rPr lang="en-US" sz="3600" dirty="0">
                <a:solidFill>
                  <a:srgbClr val="FF0000"/>
                </a:solidFill>
                <a:latin typeface="Cracked"/>
                <a:cs typeface="Cracked"/>
              </a:rPr>
              <a:t> </a:t>
            </a:r>
            <a:r>
              <a:rPr lang="en-US" sz="3600" dirty="0" smtClean="0">
                <a:solidFill>
                  <a:srgbClr val="FF0000"/>
                </a:solidFill>
                <a:latin typeface="Cracked"/>
                <a:cs typeface="Cracked"/>
              </a:rPr>
              <a:t>        VOLATILITY</a:t>
            </a:r>
            <a:br>
              <a:rPr lang="en-US" sz="3600" dirty="0" smtClean="0">
                <a:solidFill>
                  <a:srgbClr val="FF0000"/>
                </a:solidFill>
                <a:latin typeface="Cracked"/>
                <a:cs typeface="Cracked"/>
              </a:rPr>
            </a:br>
            <a:r>
              <a:rPr lang="en-US" sz="3600" i="1" dirty="0" smtClean="0">
                <a:solidFill>
                  <a:schemeClr val="tx1">
                    <a:lumMod val="85000"/>
                    <a:lumOff val="15000"/>
                  </a:schemeClr>
                </a:solidFill>
              </a:rPr>
              <a:t> 		     </a:t>
            </a:r>
            <a:r>
              <a:rPr lang="en-US" sz="3600" i="1" dirty="0" smtClean="0">
                <a:solidFill>
                  <a:srgbClr val="FF6600"/>
                </a:solidFill>
                <a:latin typeface="Baoli SC Regular"/>
                <a:cs typeface="Baoli SC Regular"/>
              </a:rPr>
              <a:t>UNCERTAINTY</a:t>
            </a:r>
            <a:r>
              <a:rPr lang="en-US" sz="3600" i="1" dirty="0" smtClean="0">
                <a:solidFill>
                  <a:schemeClr val="tx1">
                    <a:lumMod val="85000"/>
                    <a:lumOff val="15000"/>
                  </a:schemeClr>
                </a:solidFill>
              </a:rPr>
              <a:t/>
            </a:r>
            <a:br>
              <a:rPr lang="en-US" sz="3600" i="1" dirty="0" smtClean="0">
                <a:solidFill>
                  <a:schemeClr val="tx1">
                    <a:lumMod val="85000"/>
                    <a:lumOff val="15000"/>
                  </a:schemeClr>
                </a:solidFill>
              </a:rPr>
            </a:br>
            <a:r>
              <a:rPr lang="en-US" sz="3600" i="1" dirty="0" smtClean="0">
                <a:solidFill>
                  <a:schemeClr val="tx1">
                    <a:lumMod val="85000"/>
                    <a:lumOff val="15000"/>
                  </a:schemeClr>
                </a:solidFill>
              </a:rPr>
              <a:t>  			         </a:t>
            </a:r>
            <a:r>
              <a:rPr lang="en-US" sz="3600" b="1" dirty="0" smtClean="0">
                <a:solidFill>
                  <a:schemeClr val="accent4"/>
                </a:solidFill>
                <a:latin typeface="Brush Script MT Italic"/>
                <a:cs typeface="Brush Script MT Italic"/>
              </a:rPr>
              <a:t>COMPLEXITY</a:t>
            </a:r>
            <a:r>
              <a:rPr lang="en-US" sz="3600" i="1" dirty="0" smtClean="0">
                <a:solidFill>
                  <a:schemeClr val="tx1">
                    <a:lumMod val="85000"/>
                    <a:lumOff val="15000"/>
                  </a:schemeClr>
                </a:solidFill>
              </a:rPr>
              <a:t/>
            </a:r>
            <a:br>
              <a:rPr lang="en-US" sz="3600" i="1" dirty="0" smtClean="0">
                <a:solidFill>
                  <a:schemeClr val="tx1">
                    <a:lumMod val="85000"/>
                    <a:lumOff val="15000"/>
                  </a:schemeClr>
                </a:solidFill>
              </a:rPr>
            </a:br>
            <a:r>
              <a:rPr lang="en-US" sz="3600" i="1" dirty="0" smtClean="0">
                <a:solidFill>
                  <a:schemeClr val="tx1">
                    <a:lumMod val="85000"/>
                    <a:lumOff val="15000"/>
                  </a:schemeClr>
                </a:solidFill>
              </a:rPr>
              <a:t>				                    </a:t>
            </a:r>
            <a:r>
              <a:rPr lang="en-US" sz="3600" i="1" dirty="0" smtClean="0">
                <a:solidFill>
                  <a:schemeClr val="bg1"/>
                </a:solidFill>
                <a:latin typeface="Curlz MT"/>
                <a:cs typeface="Curlz MT"/>
              </a:rPr>
              <a:t>Ambiguity</a:t>
            </a:r>
            <a:r>
              <a:rPr lang="en-US" sz="3600" b="1" dirty="0" smtClean="0">
                <a:solidFill>
                  <a:schemeClr val="bg1"/>
                </a:solidFill>
              </a:rPr>
              <a:t/>
            </a:r>
            <a:br>
              <a:rPr lang="en-US" sz="3600" b="1" dirty="0" smtClean="0">
                <a:solidFill>
                  <a:schemeClr val="bg1"/>
                </a:solidFill>
              </a:rPr>
            </a:br>
            <a:r>
              <a:rPr lang="en-US" b="1" dirty="0" smtClean="0"/>
              <a:t>	 </a:t>
            </a:r>
            <a:br>
              <a:rPr lang="en-US" b="1" dirty="0" smtClean="0"/>
            </a:br>
            <a:r>
              <a:rPr lang="en-US" b="1" dirty="0" smtClean="0"/>
              <a:t>     </a:t>
            </a:r>
            <a:r>
              <a:rPr lang="en-US" sz="4000" b="1" dirty="0" smtClean="0">
                <a:solidFill>
                  <a:schemeClr val="tx2">
                    <a:lumMod val="75000"/>
                  </a:schemeClr>
                </a:solidFill>
                <a:effectLst>
                  <a:glow rad="711200">
                    <a:schemeClr val="bg1">
                      <a:lumMod val="65000"/>
                      <a:alpha val="75000"/>
                    </a:schemeClr>
                  </a:glow>
                </a:effectLst>
              </a:rPr>
              <a:t>LEADERSHIP IN THE MOMENT</a:t>
            </a:r>
            <a:endParaRPr lang="en-US" sz="4000" b="1" dirty="0">
              <a:solidFill>
                <a:schemeClr val="tx2">
                  <a:lumMod val="75000"/>
                </a:schemeClr>
              </a:solidFill>
              <a:effectLst>
                <a:glow rad="711200">
                  <a:schemeClr val="bg1">
                    <a:lumMod val="65000"/>
                    <a:alpha val="75000"/>
                  </a:schemeClr>
                </a:glow>
              </a:effectLst>
            </a:endParaRPr>
          </a:p>
        </p:txBody>
      </p:sp>
      <p:sp>
        <p:nvSpPr>
          <p:cNvPr id="3" name="Subtitle 2"/>
          <p:cNvSpPr>
            <a:spLocks noGrp="1"/>
          </p:cNvSpPr>
          <p:nvPr>
            <p:ph type="subTitle" idx="4294967295"/>
          </p:nvPr>
        </p:nvSpPr>
        <p:spPr>
          <a:xfrm>
            <a:off x="1559744" y="3581177"/>
            <a:ext cx="6372669" cy="1524000"/>
          </a:xfrm>
        </p:spPr>
        <p:txBody>
          <a:bodyPr>
            <a:normAutofit/>
          </a:bodyPr>
          <a:lstStyle/>
          <a:p>
            <a:endParaRPr lang="en-US" dirty="0" smtClean="0">
              <a:solidFill>
                <a:schemeClr val="tx1">
                  <a:lumMod val="85000"/>
                  <a:lumOff val="15000"/>
                </a:schemeClr>
              </a:solidFill>
            </a:endParaRPr>
          </a:p>
          <a:p>
            <a:pPr marL="0" indent="0" algn="ctr">
              <a:buNone/>
            </a:pPr>
            <a:r>
              <a:rPr lang="en-US" sz="2800" i="1" dirty="0" smtClean="0">
                <a:solidFill>
                  <a:schemeClr val="tx2">
                    <a:lumMod val="75000"/>
                  </a:schemeClr>
                </a:solidFill>
              </a:rPr>
              <a:t>An ATD Professional Development Workshop</a:t>
            </a:r>
            <a:endParaRPr lang="en-US" sz="2800" i="1" dirty="0">
              <a:solidFill>
                <a:schemeClr val="tx2">
                  <a:lumMod val="75000"/>
                </a:schemeClr>
              </a:solidFill>
            </a:endParaRPr>
          </a:p>
        </p:txBody>
      </p:sp>
      <p:sp>
        <p:nvSpPr>
          <p:cNvPr id="5" name="TextBox 4"/>
          <p:cNvSpPr txBox="1"/>
          <p:nvPr/>
        </p:nvSpPr>
        <p:spPr>
          <a:xfrm>
            <a:off x="1108669" y="5504237"/>
            <a:ext cx="7194500" cy="1015663"/>
          </a:xfrm>
          <a:prstGeom prst="rect">
            <a:avLst/>
          </a:prstGeom>
          <a:noFill/>
        </p:spPr>
        <p:txBody>
          <a:bodyPr wrap="square" rtlCol="0">
            <a:spAutoFit/>
          </a:bodyPr>
          <a:lstStyle/>
          <a:p>
            <a:pPr algn="ctr" defTabSz="457200"/>
            <a:r>
              <a:rPr lang="en-US" sz="2400" b="1" dirty="0" smtClean="0">
                <a:solidFill>
                  <a:srgbClr val="17375E"/>
                </a:solidFill>
              </a:rPr>
              <a:t>Zachary Gabriel Green, Ph.D.</a:t>
            </a:r>
            <a:endParaRPr lang="en-US" sz="2400" b="1" dirty="0">
              <a:solidFill>
                <a:srgbClr val="17375E"/>
              </a:solidFill>
            </a:endParaRPr>
          </a:p>
          <a:p>
            <a:pPr algn="ctr" defTabSz="457200"/>
            <a:r>
              <a:rPr lang="en-US" b="1" dirty="0" smtClean="0">
                <a:solidFill>
                  <a:srgbClr val="17375E"/>
                </a:solidFill>
              </a:rPr>
              <a:t>Professor of Practice, Leadership Studies</a:t>
            </a:r>
          </a:p>
          <a:p>
            <a:pPr algn="ctr" defTabSz="457200"/>
            <a:r>
              <a:rPr lang="en-US" b="1" dirty="0" smtClean="0">
                <a:solidFill>
                  <a:srgbClr val="17375E"/>
                </a:solidFill>
              </a:rPr>
              <a:t>University of San Diego</a:t>
            </a:r>
          </a:p>
        </p:txBody>
      </p:sp>
    </p:spTree>
    <p:extLst>
      <p:ext uri="{BB962C8B-B14F-4D97-AF65-F5344CB8AC3E}">
        <p14:creationId xmlns:p14="http://schemas.microsoft.com/office/powerpoint/2010/main" val="652391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8640" y="459020"/>
            <a:ext cx="8229600" cy="1143000"/>
          </a:xfrm>
        </p:spPr>
        <p:txBody>
          <a:bodyPr>
            <a:normAutofit/>
          </a:bodyPr>
          <a:lstStyle/>
          <a:p>
            <a:r>
              <a:rPr lang="en-US" dirty="0" smtClean="0"/>
              <a:t>LEADERSHIP IN A VUCA WORLD</a:t>
            </a:r>
            <a:endParaRPr lang="en-US" dirty="0"/>
          </a:p>
        </p:txBody>
      </p:sp>
      <p:sp>
        <p:nvSpPr>
          <p:cNvPr id="8" name="Content Placeholder 7"/>
          <p:cNvSpPr>
            <a:spLocks noGrp="1"/>
          </p:cNvSpPr>
          <p:nvPr>
            <p:ph sz="quarter" idx="4294967295"/>
          </p:nvPr>
        </p:nvSpPr>
        <p:spPr>
          <a:xfrm>
            <a:off x="1298448" y="2121407"/>
            <a:ext cx="3200400" cy="3602736"/>
          </a:xfrm>
          <a:prstGeom prst="rect">
            <a:avLst/>
          </a:prstGeom>
        </p:spPr>
        <p:txBody>
          <a:bodyPr>
            <a:normAutofit fontScale="62500" lnSpcReduction="20000"/>
          </a:bodyPr>
          <a:lstStyle/>
          <a:p>
            <a:pPr marL="0" indent="0">
              <a:buNone/>
            </a:pPr>
            <a:r>
              <a:rPr lang="en-US" dirty="0" smtClean="0"/>
              <a:t>Thinking first developed at the U.S. Army College in 1990’s as analysis of the world post-Cold War</a:t>
            </a:r>
          </a:p>
          <a:p>
            <a:pPr marL="0" indent="0">
              <a:buNone/>
            </a:pPr>
            <a:endParaRPr lang="en-US" dirty="0" smtClean="0"/>
          </a:p>
          <a:p>
            <a:r>
              <a:rPr lang="en-US" dirty="0" smtClean="0"/>
              <a:t>VUCA acronym came into use after the 9/11 attacks</a:t>
            </a:r>
          </a:p>
          <a:p>
            <a:endParaRPr lang="en-US" dirty="0" smtClean="0"/>
          </a:p>
          <a:p>
            <a:r>
              <a:rPr lang="en-US" dirty="0" smtClean="0"/>
              <a:t>Concept extended to other contexts after the 2008 financial crisis</a:t>
            </a:r>
          </a:p>
          <a:p>
            <a:pPr marL="0" indent="0">
              <a:buNone/>
            </a:pPr>
            <a:endParaRPr lang="en-US" dirty="0"/>
          </a:p>
        </p:txBody>
      </p:sp>
      <p:pic>
        <p:nvPicPr>
          <p:cNvPr id="10" name="Content Placeholder 9"/>
          <p:cNvPicPr>
            <a:picLocks noGrp="1" noChangeAspect="1"/>
          </p:cNvPicPr>
          <p:nvPr>
            <p:ph sz="quarter" idx="4294967295"/>
          </p:nvPr>
        </p:nvPicPr>
        <p:blipFill>
          <a:blip r:embed="rId2"/>
          <a:srcRect l="22259" r="22259"/>
          <a:stretch>
            <a:fillRect/>
          </a:stretch>
        </p:blipFill>
        <p:spPr>
          <a:xfrm>
            <a:off x="4663440" y="2119313"/>
            <a:ext cx="3200400" cy="3605212"/>
          </a:xfrm>
          <a:prstGeom prst="rect">
            <a:avLst/>
          </a:prstGeom>
        </p:spPr>
      </p:pic>
    </p:spTree>
    <p:extLst>
      <p:ext uri="{BB962C8B-B14F-4D97-AF65-F5344CB8AC3E}">
        <p14:creationId xmlns:p14="http://schemas.microsoft.com/office/powerpoint/2010/main" val="370518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5023" y="646246"/>
            <a:ext cx="7327595" cy="926042"/>
          </a:xfrm>
        </p:spPr>
        <p:txBody>
          <a:bodyPr>
            <a:normAutofit/>
          </a:bodyPr>
          <a:lstStyle/>
          <a:p>
            <a:r>
              <a:rPr lang="en-US" dirty="0" smtClean="0"/>
              <a:t>V.U.C.A</a:t>
            </a:r>
            <a:endParaRPr lang="en-US" dirty="0"/>
          </a:p>
        </p:txBody>
      </p:sp>
      <p:graphicFrame>
        <p:nvGraphicFramePr>
          <p:cNvPr id="5" name="Content Placeholder 4"/>
          <p:cNvGraphicFramePr>
            <a:graphicFrameLocks noGrp="1"/>
          </p:cNvGraphicFramePr>
          <p:nvPr>
            <p:ph idx="1"/>
            <p:extLst/>
          </p:nvPr>
        </p:nvGraphicFramePr>
        <p:xfrm>
          <a:off x="1573598" y="1572287"/>
          <a:ext cx="646447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stretch>
            <a:fillRect/>
          </a:stretch>
        </p:blipFill>
        <p:spPr>
          <a:xfrm>
            <a:off x="4831645" y="3769317"/>
            <a:ext cx="2166471" cy="1602441"/>
          </a:xfrm>
          <a:prstGeom prst="rect">
            <a:avLst/>
          </a:prstGeom>
        </p:spPr>
      </p:pic>
    </p:spTree>
    <p:extLst>
      <p:ext uri="{BB962C8B-B14F-4D97-AF65-F5344CB8AC3E}">
        <p14:creationId xmlns:p14="http://schemas.microsoft.com/office/powerpoint/2010/main" val="352222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APPLYING THE LEARNING</a:t>
            </a:r>
            <a:endParaRPr lang="en-US" b="1" dirty="0"/>
          </a:p>
        </p:txBody>
      </p:sp>
      <p:pic>
        <p:nvPicPr>
          <p:cNvPr id="8" name="Picture Placeholder 7"/>
          <p:cNvPicPr>
            <a:picLocks noGrp="1" noChangeAspect="1"/>
          </p:cNvPicPr>
          <p:nvPr>
            <p:ph sz="half" idx="1"/>
          </p:nvPr>
        </p:nvPicPr>
        <p:blipFill>
          <a:blip r:embed="rId2"/>
          <a:srcRect l="14307" r="14307"/>
          <a:stretch>
            <a:fillRect/>
          </a:stretch>
        </p:blipFill>
        <p:spPr>
          <a:xfrm>
            <a:off x="609600" y="1600200"/>
            <a:ext cx="4038600" cy="4525963"/>
          </a:xfrm>
          <a:prstGeom prst="rect">
            <a:avLst/>
          </a:prstGeom>
        </p:spPr>
      </p:pic>
      <p:sp>
        <p:nvSpPr>
          <p:cNvPr id="2" name="Content Placeholder 1"/>
          <p:cNvSpPr>
            <a:spLocks noGrp="1"/>
          </p:cNvSpPr>
          <p:nvPr>
            <p:ph sz="half" idx="2"/>
          </p:nvPr>
        </p:nvSpPr>
        <p:spPr>
          <a:prstGeom prst="rect">
            <a:avLst/>
          </a:prstGeom>
        </p:spPr>
        <p:txBody>
          <a:bodyPr/>
          <a:lstStyle/>
          <a:p>
            <a:pPr marL="0" indent="0" algn="ctr">
              <a:buNone/>
            </a:pPr>
            <a:r>
              <a:rPr lang="en-US" dirty="0" smtClean="0"/>
              <a:t>Using </a:t>
            </a:r>
          </a:p>
          <a:p>
            <a:pPr marL="0" indent="0" algn="ctr">
              <a:buNone/>
            </a:pPr>
            <a:r>
              <a:rPr lang="en-US" sz="4400" b="1" dirty="0" smtClean="0"/>
              <a:t>VUCA </a:t>
            </a:r>
          </a:p>
          <a:p>
            <a:pPr marL="0" indent="0" algn="ctr">
              <a:buNone/>
            </a:pPr>
            <a:r>
              <a:rPr lang="en-US" sz="4400" b="1" dirty="0" smtClean="0"/>
              <a:t>PRIME </a:t>
            </a:r>
          </a:p>
          <a:p>
            <a:pPr marL="0" indent="0" algn="ctr">
              <a:buNone/>
            </a:pPr>
            <a:r>
              <a:rPr lang="en-US" dirty="0" smtClean="0"/>
              <a:t>and</a:t>
            </a:r>
          </a:p>
          <a:p>
            <a:pPr marL="0" indent="0" algn="ctr">
              <a:buNone/>
            </a:pPr>
            <a:r>
              <a:rPr lang="en-US" sz="4000" b="1" dirty="0" smtClean="0"/>
              <a:t>VUCA </a:t>
            </a:r>
          </a:p>
          <a:p>
            <a:pPr marL="0" indent="0" algn="ctr">
              <a:buNone/>
            </a:pPr>
            <a:r>
              <a:rPr lang="en-US" sz="4000" b="1" dirty="0" smtClean="0"/>
              <a:t>CHANGE</a:t>
            </a:r>
          </a:p>
          <a:p>
            <a:pPr marL="0" indent="0" algn="ctr">
              <a:buNone/>
            </a:pPr>
            <a:endParaRPr lang="en-US" b="1" dirty="0" smtClean="0"/>
          </a:p>
        </p:txBody>
      </p:sp>
    </p:spTree>
    <p:extLst>
      <p:ext uri="{BB962C8B-B14F-4D97-AF65-F5344CB8AC3E}">
        <p14:creationId xmlns:p14="http://schemas.microsoft.com/office/powerpoint/2010/main" val="333660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VUCA PRIME</a:t>
            </a:r>
            <a:endParaRPr lang="en-US" dirty="0"/>
          </a:p>
        </p:txBody>
      </p:sp>
      <p:sp>
        <p:nvSpPr>
          <p:cNvPr id="3" name="Content Placeholder 2"/>
          <p:cNvSpPr>
            <a:spLocks noGrp="1"/>
          </p:cNvSpPr>
          <p:nvPr>
            <p:ph sz="quarter" idx="4294967295"/>
          </p:nvPr>
        </p:nvSpPr>
        <p:spPr>
          <a:xfrm>
            <a:off x="942311" y="1417638"/>
            <a:ext cx="3556537" cy="4306505"/>
          </a:xfrm>
          <a:prstGeom prst="rect">
            <a:avLst/>
          </a:prstGeom>
        </p:spPr>
        <p:txBody>
          <a:bodyPr>
            <a:normAutofit fontScale="77500" lnSpcReduction="20000"/>
          </a:bodyPr>
          <a:lstStyle/>
          <a:p>
            <a:pPr marL="0" indent="0">
              <a:buNone/>
            </a:pPr>
            <a:r>
              <a:rPr lang="en-US" dirty="0" smtClean="0"/>
              <a:t>A strategy to address the impact of the VUCA world</a:t>
            </a:r>
          </a:p>
          <a:p>
            <a:pPr marL="0" indent="0">
              <a:buNone/>
            </a:pPr>
            <a:endParaRPr lang="en-US" dirty="0"/>
          </a:p>
          <a:p>
            <a:pPr marL="0" indent="0" algn="ctr">
              <a:buNone/>
            </a:pPr>
            <a:r>
              <a:rPr lang="en-US" b="1" i="1" dirty="0" smtClean="0"/>
              <a:t>VISION</a:t>
            </a:r>
          </a:p>
          <a:p>
            <a:pPr marL="0" indent="0" algn="ctr">
              <a:buNone/>
            </a:pPr>
            <a:endParaRPr lang="en-US" b="1" i="1" dirty="0"/>
          </a:p>
          <a:p>
            <a:pPr marL="0" indent="0" algn="ctr">
              <a:buNone/>
            </a:pPr>
            <a:r>
              <a:rPr lang="en-US" b="1" i="1" dirty="0" smtClean="0"/>
              <a:t>UNDERSTANIDING</a:t>
            </a:r>
          </a:p>
          <a:p>
            <a:pPr marL="0" indent="0" algn="ctr">
              <a:buNone/>
            </a:pPr>
            <a:endParaRPr lang="en-US" b="1" i="1" dirty="0"/>
          </a:p>
          <a:p>
            <a:pPr marL="0" indent="0" algn="ctr">
              <a:buNone/>
            </a:pPr>
            <a:r>
              <a:rPr lang="en-US" b="1" i="1" dirty="0" smtClean="0"/>
              <a:t>CLARITY</a:t>
            </a:r>
          </a:p>
          <a:p>
            <a:pPr marL="0" indent="0" algn="ctr">
              <a:buNone/>
            </a:pPr>
            <a:endParaRPr lang="en-US" b="1" i="1" dirty="0"/>
          </a:p>
          <a:p>
            <a:pPr marL="0" indent="0" algn="ctr">
              <a:buNone/>
            </a:pPr>
            <a:r>
              <a:rPr lang="en-US" b="1" i="1" dirty="0" smtClean="0"/>
              <a:t>AGILITY</a:t>
            </a:r>
            <a:endParaRPr lang="en-US" b="1" i="1" dirty="0"/>
          </a:p>
        </p:txBody>
      </p:sp>
      <p:pic>
        <p:nvPicPr>
          <p:cNvPr id="5" name="Content Placeholder 4"/>
          <p:cNvPicPr>
            <a:picLocks noGrp="1" noChangeAspect="1"/>
          </p:cNvPicPr>
          <p:nvPr>
            <p:ph sz="quarter" idx="4294967295"/>
          </p:nvPr>
        </p:nvPicPr>
        <p:blipFill>
          <a:blip r:embed="rId2"/>
          <a:srcRect l="5614" r="5614"/>
          <a:stretch>
            <a:fillRect/>
          </a:stretch>
        </p:blipFill>
        <p:spPr>
          <a:xfrm>
            <a:off x="4663439" y="1417638"/>
            <a:ext cx="3823287" cy="4306887"/>
          </a:xfrm>
          <a:prstGeom prst="rect">
            <a:avLst/>
          </a:prstGeom>
        </p:spPr>
      </p:pic>
      <p:sp>
        <p:nvSpPr>
          <p:cNvPr id="6" name="TextBox 5"/>
          <p:cNvSpPr txBox="1"/>
          <p:nvPr/>
        </p:nvSpPr>
        <p:spPr>
          <a:xfrm>
            <a:off x="680021" y="6293680"/>
            <a:ext cx="2670397" cy="369332"/>
          </a:xfrm>
          <a:prstGeom prst="rect">
            <a:avLst/>
          </a:prstGeom>
          <a:noFill/>
        </p:spPr>
        <p:txBody>
          <a:bodyPr wrap="none" rtlCol="0">
            <a:spAutoFit/>
          </a:bodyPr>
          <a:lstStyle/>
          <a:p>
            <a:pPr defTabSz="457200"/>
            <a:r>
              <a:rPr lang="en-US" dirty="0" err="1" smtClean="0">
                <a:solidFill>
                  <a:prstClr val="black"/>
                </a:solidFill>
              </a:rPr>
              <a:t>Kinsinger</a:t>
            </a:r>
            <a:r>
              <a:rPr lang="en-US" dirty="0" smtClean="0">
                <a:solidFill>
                  <a:prstClr val="black"/>
                </a:solidFill>
              </a:rPr>
              <a:t> and </a:t>
            </a:r>
            <a:r>
              <a:rPr lang="en-US" dirty="0" err="1" smtClean="0">
                <a:solidFill>
                  <a:prstClr val="black"/>
                </a:solidFill>
              </a:rPr>
              <a:t>Walch</a:t>
            </a:r>
            <a:r>
              <a:rPr lang="en-US" dirty="0" smtClean="0">
                <a:solidFill>
                  <a:prstClr val="black"/>
                </a:solidFill>
              </a:rPr>
              <a:t>, 2012</a:t>
            </a:r>
            <a:endParaRPr lang="en-US" dirty="0">
              <a:solidFill>
                <a:prstClr val="black"/>
              </a:solidFill>
            </a:endParaRPr>
          </a:p>
        </p:txBody>
      </p:sp>
    </p:spTree>
    <p:extLst>
      <p:ext uri="{BB962C8B-B14F-4D97-AF65-F5344CB8AC3E}">
        <p14:creationId xmlns:p14="http://schemas.microsoft.com/office/powerpoint/2010/main" val="137327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VUCA CHANGE</a:t>
            </a:r>
            <a:endParaRPr lang="en-US" dirty="0"/>
          </a:p>
        </p:txBody>
      </p:sp>
      <p:sp>
        <p:nvSpPr>
          <p:cNvPr id="3" name="Content Placeholder 2"/>
          <p:cNvSpPr>
            <a:spLocks noGrp="1"/>
          </p:cNvSpPr>
          <p:nvPr>
            <p:ph sz="quarter" idx="4294967295"/>
          </p:nvPr>
        </p:nvSpPr>
        <p:spPr>
          <a:xfrm>
            <a:off x="860371" y="1417638"/>
            <a:ext cx="3638477" cy="4306505"/>
          </a:xfrm>
          <a:prstGeom prst="rect">
            <a:avLst/>
          </a:prstGeom>
        </p:spPr>
        <p:txBody>
          <a:bodyPr>
            <a:normAutofit fontScale="70000" lnSpcReduction="20000"/>
          </a:bodyPr>
          <a:lstStyle/>
          <a:p>
            <a:pPr marL="0" indent="0" algn="ctr">
              <a:buNone/>
            </a:pPr>
            <a:r>
              <a:rPr lang="en-US" i="1" dirty="0" smtClean="0"/>
              <a:t>A co-created model developed by an organization working with the poorest of the poor</a:t>
            </a:r>
          </a:p>
          <a:p>
            <a:pPr marL="0" indent="0">
              <a:buNone/>
            </a:pPr>
            <a:endParaRPr lang="en-US" dirty="0"/>
          </a:p>
          <a:p>
            <a:pPr marL="0" indent="0" algn="ctr">
              <a:buNone/>
            </a:pPr>
            <a:r>
              <a:rPr lang="en-US" b="1" i="1" dirty="0" smtClean="0"/>
              <a:t>VALUES</a:t>
            </a:r>
          </a:p>
          <a:p>
            <a:pPr marL="0" indent="0" algn="ctr">
              <a:buNone/>
            </a:pPr>
            <a:endParaRPr lang="en-US" b="1" i="1" dirty="0"/>
          </a:p>
          <a:p>
            <a:pPr marL="0" indent="0" algn="ctr">
              <a:buNone/>
            </a:pPr>
            <a:r>
              <a:rPr lang="en-US" b="1" i="1" dirty="0" smtClean="0"/>
              <a:t>UNITY</a:t>
            </a:r>
          </a:p>
          <a:p>
            <a:pPr marL="0" indent="0" algn="ctr">
              <a:buNone/>
            </a:pPr>
            <a:endParaRPr lang="en-US" b="1" i="1" dirty="0"/>
          </a:p>
          <a:p>
            <a:pPr marL="0" indent="0" algn="ctr">
              <a:buNone/>
            </a:pPr>
            <a:r>
              <a:rPr lang="en-US" b="1" i="1" dirty="0" smtClean="0"/>
              <a:t>COMMITMENT</a:t>
            </a:r>
          </a:p>
          <a:p>
            <a:pPr marL="0" indent="0" algn="ctr">
              <a:buNone/>
            </a:pPr>
            <a:endParaRPr lang="en-US" b="1" i="1" dirty="0"/>
          </a:p>
          <a:p>
            <a:pPr marL="0" indent="0" algn="ctr">
              <a:buNone/>
            </a:pPr>
            <a:r>
              <a:rPr lang="en-US" b="1" i="1" dirty="0" smtClean="0"/>
              <a:t>ADAPTATION</a:t>
            </a:r>
            <a:endParaRPr lang="en-US" b="1" i="1" dirty="0"/>
          </a:p>
        </p:txBody>
      </p:sp>
      <p:pic>
        <p:nvPicPr>
          <p:cNvPr id="5" name="Content Placeholder 4"/>
          <p:cNvPicPr>
            <a:picLocks noGrp="1" noChangeAspect="1"/>
          </p:cNvPicPr>
          <p:nvPr>
            <p:ph sz="quarter" idx="4294967295"/>
          </p:nvPr>
        </p:nvPicPr>
        <p:blipFill>
          <a:blip r:embed="rId2"/>
          <a:srcRect l="5614" r="5614"/>
          <a:stretch>
            <a:fillRect/>
          </a:stretch>
        </p:blipFill>
        <p:spPr>
          <a:xfrm>
            <a:off x="4663439" y="1417638"/>
            <a:ext cx="3823287" cy="4306887"/>
          </a:xfrm>
          <a:prstGeom prst="rect">
            <a:avLst/>
          </a:prstGeom>
        </p:spPr>
      </p:pic>
      <p:sp>
        <p:nvSpPr>
          <p:cNvPr id="6" name="TextBox 5"/>
          <p:cNvSpPr txBox="1"/>
          <p:nvPr/>
        </p:nvSpPr>
        <p:spPr>
          <a:xfrm>
            <a:off x="422636" y="6440169"/>
            <a:ext cx="8451127" cy="369332"/>
          </a:xfrm>
          <a:prstGeom prst="rect">
            <a:avLst/>
          </a:prstGeom>
          <a:noFill/>
        </p:spPr>
        <p:txBody>
          <a:bodyPr wrap="none" rtlCol="0">
            <a:spAutoFit/>
          </a:bodyPr>
          <a:lstStyle/>
          <a:p>
            <a:pPr defTabSz="457200"/>
            <a:r>
              <a:rPr lang="en-US" dirty="0" smtClean="0">
                <a:solidFill>
                  <a:prstClr val="black"/>
                </a:solidFill>
              </a:rPr>
              <a:t>IMAGO Global Grassroots and SEWA (Self-Employed Women’s Association (SEWA , India)</a:t>
            </a:r>
            <a:endParaRPr lang="en-US" dirty="0">
              <a:solidFill>
                <a:prstClr val="black"/>
              </a:solidFill>
            </a:endParaRPr>
          </a:p>
        </p:txBody>
      </p:sp>
    </p:spTree>
    <p:extLst>
      <p:ext uri="{BB962C8B-B14F-4D97-AF65-F5344CB8AC3E}">
        <p14:creationId xmlns:p14="http://schemas.microsoft.com/office/powerpoint/2010/main" val="421022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13177"/>
            <a:ext cx="8229600" cy="1143000"/>
          </a:xfrm>
        </p:spPr>
        <p:txBody>
          <a:bodyPr>
            <a:normAutofit fontScale="90000"/>
          </a:bodyPr>
          <a:lstStyle/>
          <a:p>
            <a:r>
              <a:rPr lang="en-US" b="1" dirty="0" smtClean="0"/>
              <a:t> VUCA </a:t>
            </a:r>
            <a:br>
              <a:rPr lang="en-US" b="1" dirty="0" smtClean="0"/>
            </a:br>
            <a:r>
              <a:rPr lang="en-US" dirty="0" smtClean="0"/>
              <a:t>IN MY ORGANIZATION</a:t>
            </a:r>
            <a:endParaRPr lang="en-US" dirty="0"/>
          </a:p>
        </p:txBody>
      </p:sp>
      <p:pic>
        <p:nvPicPr>
          <p:cNvPr id="4" name="Content Placeholder 3"/>
          <p:cNvPicPr>
            <a:picLocks noGrp="1" noChangeAspect="1"/>
          </p:cNvPicPr>
          <p:nvPr>
            <p:ph sz="quarter" idx="4294967295"/>
          </p:nvPr>
        </p:nvPicPr>
        <p:blipFill>
          <a:blip r:embed="rId2"/>
          <a:srcRect l="5614" r="5614"/>
          <a:stretch>
            <a:fillRect/>
          </a:stretch>
        </p:blipFill>
        <p:spPr>
          <a:xfrm>
            <a:off x="4218832" y="1843824"/>
            <a:ext cx="3645008" cy="4106057"/>
          </a:xfrm>
          <a:prstGeom prst="rect">
            <a:avLst/>
          </a:prstGeom>
        </p:spPr>
      </p:pic>
      <p:sp>
        <p:nvSpPr>
          <p:cNvPr id="8" name="Content Placeholder 7"/>
          <p:cNvSpPr>
            <a:spLocks noGrp="1"/>
          </p:cNvSpPr>
          <p:nvPr>
            <p:ph sz="quarter" idx="4294967295"/>
          </p:nvPr>
        </p:nvSpPr>
        <p:spPr>
          <a:xfrm>
            <a:off x="700549" y="1618468"/>
            <a:ext cx="3878826" cy="4105675"/>
          </a:xfrm>
          <a:prstGeom prst="rect">
            <a:avLst/>
          </a:prstGeom>
        </p:spPr>
        <p:txBody>
          <a:bodyPr>
            <a:normAutofit fontScale="70000" lnSpcReduction="20000"/>
          </a:bodyPr>
          <a:lstStyle/>
          <a:p>
            <a:pPr marL="0" indent="0" algn="ctr">
              <a:buNone/>
            </a:pPr>
            <a:r>
              <a:rPr lang="en-US" dirty="0" smtClean="0"/>
              <a:t>Think about YOUR OWN ORGANIZATION/PRACTICE</a:t>
            </a:r>
          </a:p>
          <a:p>
            <a:pPr marL="0" indent="0">
              <a:buNone/>
            </a:pPr>
            <a:endParaRPr lang="en-US" dirty="0" smtClean="0"/>
          </a:p>
          <a:p>
            <a:r>
              <a:rPr lang="en-US" dirty="0" smtClean="0"/>
              <a:t>Identify two or more VUCA challenges you currently face</a:t>
            </a:r>
          </a:p>
          <a:p>
            <a:pPr marL="0" indent="0">
              <a:buNone/>
            </a:pPr>
            <a:endParaRPr lang="en-US" dirty="0"/>
          </a:p>
          <a:p>
            <a:r>
              <a:rPr lang="en-US" dirty="0" smtClean="0"/>
              <a:t>Describe the impact this situation is having on organizational/practice effectiveness</a:t>
            </a:r>
          </a:p>
        </p:txBody>
      </p:sp>
    </p:spTree>
    <p:extLst>
      <p:ext uri="{BB962C8B-B14F-4D97-AF65-F5344CB8AC3E}">
        <p14:creationId xmlns:p14="http://schemas.microsoft.com/office/powerpoint/2010/main" val="55635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endParaRPr lang="en-US" dirty="0"/>
          </a:p>
        </p:txBody>
      </p:sp>
      <p:sp>
        <p:nvSpPr>
          <p:cNvPr id="2" name="Content Placeholder 1"/>
          <p:cNvSpPr>
            <a:spLocks noGrp="1"/>
          </p:cNvSpPr>
          <p:nvPr>
            <p:ph idx="1"/>
          </p:nvPr>
        </p:nvSpPr>
        <p:spPr/>
        <p:txBody>
          <a:bodyPr/>
          <a:lstStyle/>
          <a:p>
            <a:pPr marL="0" indent="0">
              <a:lnSpc>
                <a:spcPct val="200000"/>
              </a:lnSpc>
              <a:buNone/>
            </a:pPr>
            <a:r>
              <a:rPr lang="en-US" sz="4000" dirty="0"/>
              <a:t>Lee Wills</a:t>
            </a:r>
            <a:br>
              <a:rPr lang="en-US" sz="4000" dirty="0"/>
            </a:br>
            <a:r>
              <a:rPr lang="en-US" sz="4000" dirty="0"/>
              <a:t>Sr. Manager Inclusion &amp; Diversity</a:t>
            </a:r>
            <a:br>
              <a:rPr lang="en-US" sz="4000" dirty="0"/>
            </a:br>
            <a:r>
              <a:rPr lang="en-US" sz="4000" dirty="0"/>
              <a:t>Qualcomm</a:t>
            </a:r>
            <a:endParaRPr lang="en-US" dirty="0"/>
          </a:p>
        </p:txBody>
      </p:sp>
    </p:spTree>
    <p:extLst>
      <p:ext uri="{BB962C8B-B14F-4D97-AF65-F5344CB8AC3E}">
        <p14:creationId xmlns:p14="http://schemas.microsoft.com/office/powerpoint/2010/main" val="233144452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Qualcomm Inclusion &amp; Diversity</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We </a:t>
            </a:r>
            <a:r>
              <a:rPr lang="en-US" dirty="0"/>
              <a:t>firmly believe that a diverse, inclusive workforce is a powerful contributor to achieving industry-leading levels of innovation and strong business performance. From our point of view, diversity drives creativity, which is vital to our success because it takes unique perspectives to take an idea, perfect it and turn it into world-changing technology.</a:t>
            </a:r>
          </a:p>
          <a:p>
            <a:r>
              <a:rPr lang="en-US" dirty="0" smtClean="0"/>
              <a:t>Qualcomm </a:t>
            </a:r>
            <a:r>
              <a:rPr lang="en-US" dirty="0"/>
              <a:t>is committed to </a:t>
            </a:r>
            <a:r>
              <a:rPr lang="en-US" dirty="0" smtClean="0"/>
              <a:t>providing </a:t>
            </a:r>
            <a:r>
              <a:rPr lang="en-US" dirty="0"/>
              <a:t>an environment of inclusion and equality for all people. This includes women, multicultural, veterans, LGBT individuals, people with disabilities and people of all ages. This fundamental principle guides us in the way we conduct our business and interact with employees, partners and customers around the world.</a:t>
            </a:r>
          </a:p>
        </p:txBody>
      </p:sp>
    </p:spTree>
    <p:extLst>
      <p:ext uri="{BB962C8B-B14F-4D97-AF65-F5344CB8AC3E}">
        <p14:creationId xmlns:p14="http://schemas.microsoft.com/office/powerpoint/2010/main" val="186635769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58632532"/>
              </p:ext>
            </p:extLst>
          </p:nvPr>
        </p:nvGraphicFramePr>
        <p:xfrm>
          <a:off x="469900" y="1160669"/>
          <a:ext cx="8229600" cy="4484220"/>
        </p:xfrm>
        <a:graphic>
          <a:graphicData uri="http://schemas.openxmlformats.org/drawingml/2006/table">
            <a:tbl>
              <a:tblPr firstRow="1" bandRow="1">
                <a:tableStyleId>{2D5ABB26-0587-4C30-8999-92F81FD0307C}</a:tableStyleId>
              </a:tblPr>
              <a:tblGrid>
                <a:gridCol w="1486452"/>
                <a:gridCol w="6743148"/>
              </a:tblGrid>
              <a:tr h="93626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kern="1200" cap="none" spc="0" dirty="0" smtClean="0">
                          <a:ln w="18000">
                            <a:solidFill>
                              <a:schemeClr val="accent2">
                                <a:satMod val="140000"/>
                              </a:schemeClr>
                            </a:solidFill>
                            <a:prstDash val="solid"/>
                            <a:miter lim="800000"/>
                          </a:ln>
                          <a:solidFill>
                            <a:srgbClr val="FF0000"/>
                          </a:solidFill>
                          <a:effectLst/>
                          <a:latin typeface="+mn-lt"/>
                          <a:ea typeface="+mn-ea"/>
                          <a:cs typeface="+mn-cs"/>
                        </a:rPr>
                        <a:t>Intermediate</a:t>
                      </a:r>
                      <a:r>
                        <a:rPr lang="en-US" sz="3200" b="1" kern="1200" cap="none" spc="0" baseline="0" dirty="0" smtClean="0">
                          <a:ln w="18000">
                            <a:solidFill>
                              <a:schemeClr val="accent2">
                                <a:satMod val="140000"/>
                              </a:schemeClr>
                            </a:solidFill>
                            <a:prstDash val="solid"/>
                            <a:miter lim="800000"/>
                          </a:ln>
                          <a:solidFill>
                            <a:srgbClr val="FF0000"/>
                          </a:solidFill>
                          <a:effectLst/>
                          <a:latin typeface="+mn-lt"/>
                          <a:ea typeface="+mn-ea"/>
                          <a:cs typeface="+mn-cs"/>
                        </a:rPr>
                        <a:t> / Advanced Storyline Workshop</a:t>
                      </a:r>
                      <a:endParaRPr lang="en-US" sz="3200" b="0" cap="none" spc="0" dirty="0">
                        <a:ln w="10541" cmpd="sng">
                          <a:solidFill>
                            <a:schemeClr val="tx1"/>
                          </a:solidFill>
                          <a:prstDash val="solid"/>
                        </a:ln>
                        <a:solidFill>
                          <a:schemeClr val="tx1"/>
                        </a:solidFill>
                        <a:effectLst/>
                      </a:endParaRPr>
                    </a:p>
                  </a:txBody>
                  <a:tcPr/>
                </a:tc>
                <a:tc hMerge="1">
                  <a:txBody>
                    <a:bodyPr/>
                    <a:lstStyle/>
                    <a:p>
                      <a:endParaRPr lang="en-US" sz="2400" dirty="0"/>
                    </a:p>
                  </a:txBody>
                  <a:tcPr/>
                </a:tc>
              </a:tr>
              <a:tr h="739157">
                <a:tc>
                  <a:txBody>
                    <a:bodyPr/>
                    <a:lstStyle/>
                    <a:p>
                      <a:r>
                        <a:rPr lang="en-US" sz="2400" kern="1200" dirty="0" smtClean="0">
                          <a:solidFill>
                            <a:srgbClr val="565559"/>
                          </a:solidFill>
                          <a:latin typeface="+mn-lt"/>
                          <a:ea typeface="+mn-ea"/>
                          <a:cs typeface="+mn-cs"/>
                        </a:rPr>
                        <a:t>When</a:t>
                      </a:r>
                      <a:endParaRPr lang="en-US" sz="2400" kern="1200" dirty="0">
                        <a:solidFill>
                          <a:srgbClr val="565559"/>
                        </a:solidFill>
                        <a:latin typeface="+mn-lt"/>
                        <a:ea typeface="+mn-ea"/>
                        <a:cs typeface="+mn-cs"/>
                      </a:endParaRPr>
                    </a:p>
                  </a:txBody>
                  <a:tcPr/>
                </a:tc>
                <a:tc>
                  <a:txBody>
                    <a:bodyPr/>
                    <a:lstStyle/>
                    <a:p>
                      <a:r>
                        <a:rPr lang="en-US" sz="2400" kern="1200" dirty="0" smtClean="0">
                          <a:solidFill>
                            <a:srgbClr val="565559"/>
                          </a:solidFill>
                          <a:effectLst/>
                          <a:latin typeface="+mn-lt"/>
                          <a:ea typeface="+mn-ea"/>
                          <a:cs typeface="+mn-cs"/>
                        </a:rPr>
                        <a:t>June 15-16</a:t>
                      </a:r>
                      <a:r>
                        <a:rPr lang="en-US" sz="2400" kern="1200" baseline="30000" dirty="0" smtClean="0">
                          <a:solidFill>
                            <a:srgbClr val="565559"/>
                          </a:solidFill>
                          <a:effectLst/>
                          <a:latin typeface="+mn-lt"/>
                          <a:ea typeface="+mn-ea"/>
                          <a:cs typeface="+mn-cs"/>
                        </a:rPr>
                        <a:t>th</a:t>
                      </a:r>
                      <a:r>
                        <a:rPr lang="en-US" sz="2400" kern="1200" dirty="0" smtClean="0">
                          <a:solidFill>
                            <a:srgbClr val="565559"/>
                          </a:solidFill>
                          <a:effectLst/>
                          <a:latin typeface="+mn-lt"/>
                          <a:ea typeface="+mn-ea"/>
                          <a:cs typeface="+mn-cs"/>
                        </a:rPr>
                        <a:t> 2015,</a:t>
                      </a:r>
                      <a:r>
                        <a:rPr lang="en-US" sz="2400" kern="1200" baseline="0" dirty="0" smtClean="0">
                          <a:solidFill>
                            <a:srgbClr val="565559"/>
                          </a:solidFill>
                          <a:effectLst/>
                          <a:latin typeface="+mn-lt"/>
                          <a:ea typeface="+mn-ea"/>
                          <a:cs typeface="+mn-cs"/>
                        </a:rPr>
                        <a:t> </a:t>
                      </a:r>
                      <a:r>
                        <a:rPr lang="en-US" sz="2400" kern="1200" dirty="0" smtClean="0">
                          <a:solidFill>
                            <a:srgbClr val="565559"/>
                          </a:solidFill>
                          <a:effectLst/>
                          <a:latin typeface="+mn-lt"/>
                          <a:ea typeface="+mn-ea"/>
                          <a:cs typeface="+mn-cs"/>
                        </a:rPr>
                        <a:t>(8:30am – 4:30pm)</a:t>
                      </a:r>
                      <a:endParaRPr lang="en-US" sz="2400" dirty="0">
                        <a:solidFill>
                          <a:srgbClr val="565559"/>
                        </a:solidFill>
                      </a:endParaRPr>
                    </a:p>
                  </a:txBody>
                  <a:tcPr/>
                </a:tc>
              </a:tr>
              <a:tr h="739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565559"/>
                          </a:solidFill>
                        </a:rPr>
                        <a:t>What</a:t>
                      </a:r>
                    </a:p>
                  </a:txBody>
                  <a:tcPr/>
                </a:tc>
                <a:tc>
                  <a:txBody>
                    <a:bodyPr/>
                    <a:lstStyle/>
                    <a:p>
                      <a:r>
                        <a:rPr lang="en-US" sz="2400" kern="1200" dirty="0" smtClean="0">
                          <a:solidFill>
                            <a:srgbClr val="565559"/>
                          </a:solidFill>
                          <a:effectLst/>
                          <a:latin typeface="+mn-lt"/>
                          <a:ea typeface="+mn-ea"/>
                          <a:cs typeface="+mn-cs"/>
                        </a:rPr>
                        <a:t>2-day hands-on workshop</a:t>
                      </a:r>
                    </a:p>
                  </a:txBody>
                  <a:tcPr/>
                </a:tc>
              </a:tr>
              <a:tr h="739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565559"/>
                          </a:solidFill>
                        </a:rPr>
                        <a:t>Facilitator</a:t>
                      </a:r>
                    </a:p>
                  </a:txBody>
                  <a:tcPr/>
                </a:tc>
                <a:tc>
                  <a:txBody>
                    <a:bodyPr/>
                    <a:lstStyle/>
                    <a:p>
                      <a:r>
                        <a:rPr lang="en-US" sz="2400" kern="1200" dirty="0" smtClean="0">
                          <a:solidFill>
                            <a:srgbClr val="565559"/>
                          </a:solidFill>
                          <a:effectLst/>
                          <a:latin typeface="+mn-lt"/>
                          <a:ea typeface="+mn-ea"/>
                          <a:cs typeface="+mn-cs"/>
                        </a:rPr>
                        <a:t>Kevin</a:t>
                      </a:r>
                      <a:r>
                        <a:rPr lang="en-US" sz="2400" kern="1200" baseline="0" dirty="0" smtClean="0">
                          <a:solidFill>
                            <a:srgbClr val="565559"/>
                          </a:solidFill>
                          <a:effectLst/>
                          <a:latin typeface="+mn-lt"/>
                          <a:ea typeface="+mn-ea"/>
                          <a:cs typeface="+mn-cs"/>
                        </a:rPr>
                        <a:t> Thorn</a:t>
                      </a:r>
                      <a:r>
                        <a:rPr lang="en-US" sz="2400" kern="1200" dirty="0" smtClean="0">
                          <a:solidFill>
                            <a:srgbClr val="565559"/>
                          </a:solidFill>
                          <a:effectLst/>
                          <a:latin typeface="+mn-lt"/>
                          <a:ea typeface="+mn-ea"/>
                          <a:cs typeface="+mn-cs"/>
                        </a:rPr>
                        <a:t>, </a:t>
                      </a:r>
                      <a:r>
                        <a:rPr lang="en-US" sz="2400" kern="1200" dirty="0" err="1" smtClean="0">
                          <a:solidFill>
                            <a:srgbClr val="565559"/>
                          </a:solidFill>
                          <a:effectLst/>
                          <a:latin typeface="+mn-lt"/>
                          <a:ea typeface="+mn-ea"/>
                          <a:cs typeface="+mn-cs"/>
                        </a:rPr>
                        <a:t>NuggetHead</a:t>
                      </a:r>
                      <a:r>
                        <a:rPr lang="en-US" sz="2400" kern="1200" dirty="0" smtClean="0">
                          <a:solidFill>
                            <a:srgbClr val="565559"/>
                          </a:solidFill>
                          <a:effectLst/>
                          <a:latin typeface="+mn-lt"/>
                          <a:ea typeface="+mn-ea"/>
                          <a:cs typeface="+mn-cs"/>
                        </a:rPr>
                        <a:t> </a:t>
                      </a:r>
                      <a:r>
                        <a:rPr lang="en-US" sz="2400" kern="1200" dirty="0" err="1" smtClean="0">
                          <a:solidFill>
                            <a:srgbClr val="565559"/>
                          </a:solidFill>
                          <a:effectLst/>
                          <a:latin typeface="+mn-lt"/>
                          <a:ea typeface="+mn-ea"/>
                          <a:cs typeface="+mn-cs"/>
                        </a:rPr>
                        <a:t>Studioz</a:t>
                      </a:r>
                      <a:endParaRPr lang="en-US" sz="2400" kern="1200" dirty="0" smtClean="0">
                        <a:solidFill>
                          <a:srgbClr val="565559"/>
                        </a:solidFill>
                        <a:effectLst/>
                        <a:latin typeface="+mn-lt"/>
                        <a:ea typeface="+mn-ea"/>
                        <a:cs typeface="+mn-cs"/>
                      </a:endParaRPr>
                    </a:p>
                  </a:txBody>
                  <a:tcPr/>
                </a:tc>
              </a:tr>
              <a:tr h="1330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565559"/>
                          </a:solidFill>
                        </a:rPr>
                        <a:t>Where</a:t>
                      </a:r>
                    </a:p>
                  </a:txBody>
                  <a:tcPr/>
                </a:tc>
                <a:tc>
                  <a:txBody>
                    <a:bodyPr/>
                    <a:lstStyle/>
                    <a:p>
                      <a:r>
                        <a:rPr lang="en-US" sz="2400" kern="1200" dirty="0" smtClean="0">
                          <a:solidFill>
                            <a:srgbClr val="565559"/>
                          </a:solidFill>
                          <a:effectLst/>
                          <a:latin typeface="+mn-lt"/>
                          <a:ea typeface="+mn-ea"/>
                          <a:cs typeface="+mn-cs"/>
                        </a:rPr>
                        <a:t>National University Spectrum Campus</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rgbClr val="565559"/>
                          </a:solidFill>
                          <a:effectLst/>
                          <a:latin typeface="+mn-lt"/>
                          <a:ea typeface="+mn-ea"/>
                          <a:cs typeface="+mn-cs"/>
                        </a:rPr>
                        <a:t>9388 </a:t>
                      </a:r>
                      <a:r>
                        <a:rPr lang="en-US" sz="2400" kern="1200" dirty="0" err="1" smtClean="0">
                          <a:solidFill>
                            <a:srgbClr val="565559"/>
                          </a:solidFill>
                          <a:effectLst/>
                          <a:latin typeface="+mn-lt"/>
                          <a:ea typeface="+mn-ea"/>
                          <a:cs typeface="+mn-cs"/>
                        </a:rPr>
                        <a:t>Lightwave</a:t>
                      </a:r>
                      <a:r>
                        <a:rPr lang="en-US" sz="2400" kern="1200" dirty="0" smtClean="0">
                          <a:solidFill>
                            <a:srgbClr val="565559"/>
                          </a:solidFill>
                          <a:effectLst/>
                          <a:latin typeface="+mn-lt"/>
                          <a:ea typeface="+mn-ea"/>
                          <a:cs typeface="+mn-cs"/>
                        </a:rPr>
                        <a:t> Avenue,</a:t>
                      </a:r>
                      <a:r>
                        <a:rPr lang="en-US" sz="2400" kern="1200" baseline="0" dirty="0" smtClean="0">
                          <a:solidFill>
                            <a:srgbClr val="565559"/>
                          </a:solidFill>
                          <a:effectLst/>
                          <a:latin typeface="+mn-lt"/>
                          <a:ea typeface="+mn-ea"/>
                          <a:cs typeface="+mn-cs"/>
                        </a:rPr>
                        <a:t> San Diego, CA 92123</a:t>
                      </a:r>
                      <a:endParaRPr lang="en-US" sz="2400" dirty="0" smtClean="0">
                        <a:solidFill>
                          <a:srgbClr val="565559"/>
                        </a:solidFill>
                      </a:endParaRPr>
                    </a:p>
                  </a:txBody>
                  <a:tcPr/>
                </a:tc>
              </a:tr>
            </a:tbl>
          </a:graphicData>
        </a:graphic>
      </p:graphicFrame>
      <p:sp>
        <p:nvSpPr>
          <p:cNvPr id="3" name="Footer Placeholder 2"/>
          <p:cNvSpPr>
            <a:spLocks noGrp="1"/>
          </p:cNvSpPr>
          <p:nvPr>
            <p:ph type="ftr" sz="quarter" idx="11"/>
          </p:nvPr>
        </p:nvSpPr>
        <p:spPr/>
        <p:txBody>
          <a:bodyPr/>
          <a:lstStyle/>
          <a:p>
            <a:r>
              <a:rPr lang="en-US" smtClean="0"/>
              <a:t>www.TDsandiego.org</a:t>
            </a:r>
            <a:endParaRPr lang="en-US" dirty="0"/>
          </a:p>
        </p:txBody>
      </p:sp>
      <p:pic>
        <p:nvPicPr>
          <p:cNvPr id="5" name="Picture 4"/>
          <p:cNvPicPr>
            <a:picLocks noChangeAspect="1"/>
          </p:cNvPicPr>
          <p:nvPr/>
        </p:nvPicPr>
        <p:blipFill rotWithShape="1">
          <a:blip r:embed="rId3"/>
          <a:srcRect l="7071" t="10644" r="7323" b="22340"/>
          <a:stretch/>
        </p:blipFill>
        <p:spPr>
          <a:xfrm>
            <a:off x="790105" y="5345922"/>
            <a:ext cx="2167910" cy="597934"/>
          </a:xfrm>
          <a:prstGeom prst="rect">
            <a:avLst/>
          </a:prstGeom>
        </p:spPr>
      </p:pic>
    </p:spTree>
    <p:custDataLst>
      <p:tags r:id="rId1"/>
    </p:custDataLst>
    <p:extLst>
      <p:ext uri="{BB962C8B-B14F-4D97-AF65-F5344CB8AC3E}">
        <p14:creationId xmlns:p14="http://schemas.microsoft.com/office/powerpoint/2010/main" val="413300156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063" y="891354"/>
            <a:ext cx="8572500" cy="5332229"/>
          </a:xfrm>
        </p:spPr>
        <p:txBody>
          <a:bodyPr>
            <a:normAutofit lnSpcReduction="10000"/>
          </a:bodyPr>
          <a:lstStyle/>
          <a:p>
            <a:pPr>
              <a:lnSpc>
                <a:spcPct val="100000"/>
              </a:lnSpc>
              <a:spcBef>
                <a:spcPts val="0"/>
              </a:spcBef>
            </a:pPr>
            <a:r>
              <a:rPr lang="en-US" sz="1800" b="1" dirty="0"/>
              <a:t>Internal Culture</a:t>
            </a:r>
          </a:p>
          <a:p>
            <a:pPr marL="285750" indent="-285750">
              <a:lnSpc>
                <a:spcPct val="100000"/>
              </a:lnSpc>
              <a:spcBef>
                <a:spcPts val="0"/>
              </a:spcBef>
              <a:buFont typeface="Arial" panose="020B0604020202020204" pitchFamily="34" charset="0"/>
              <a:buChar char="•"/>
            </a:pPr>
            <a:r>
              <a:rPr lang="en-US" sz="1800" dirty="0"/>
              <a:t>Uphold a culture that actively engages employees and demonstrates respect for </a:t>
            </a:r>
            <a:r>
              <a:rPr lang="en-US" sz="1800" dirty="0" smtClean="0"/>
              <a:t>individuals perspectives </a:t>
            </a:r>
            <a:r>
              <a:rPr lang="en-US" sz="1800" dirty="0"/>
              <a:t>and contributions.</a:t>
            </a:r>
          </a:p>
          <a:p>
            <a:pPr marL="285750" indent="-285750">
              <a:lnSpc>
                <a:spcPct val="100000"/>
              </a:lnSpc>
              <a:spcBef>
                <a:spcPts val="0"/>
              </a:spcBef>
              <a:buFont typeface="Arial" panose="020B0604020202020204" pitchFamily="34" charset="0"/>
              <a:buChar char="•"/>
            </a:pPr>
            <a:r>
              <a:rPr lang="en-US" sz="1800" i="1" dirty="0"/>
              <a:t>Key Initiative: Create awareness of and disrupt unconscious bias through training</a:t>
            </a:r>
            <a:r>
              <a:rPr lang="en-US" sz="1800" i="1" dirty="0" smtClean="0"/>
              <a:t>.</a:t>
            </a:r>
          </a:p>
          <a:p>
            <a:pPr>
              <a:lnSpc>
                <a:spcPct val="100000"/>
              </a:lnSpc>
              <a:spcBef>
                <a:spcPts val="0"/>
              </a:spcBef>
            </a:pPr>
            <a:r>
              <a:rPr lang="en-US" sz="1800" b="1" dirty="0"/>
              <a:t>External Outreach</a:t>
            </a:r>
          </a:p>
          <a:p>
            <a:pPr marL="285750" indent="-285750">
              <a:lnSpc>
                <a:spcPct val="100000"/>
              </a:lnSpc>
              <a:spcBef>
                <a:spcPts val="0"/>
              </a:spcBef>
              <a:buFont typeface="Arial" panose="020B0604020202020204" pitchFamily="34" charset="0"/>
              <a:buChar char="•"/>
            </a:pPr>
            <a:r>
              <a:rPr lang="en-US" sz="1800" dirty="0"/>
              <a:t>Lead with and be recognized as having a </a:t>
            </a:r>
            <a:r>
              <a:rPr lang="en-US" sz="1800" dirty="0" smtClean="0"/>
              <a:t>best practices-based </a:t>
            </a:r>
            <a:r>
              <a:rPr lang="en-US" sz="1800" dirty="0"/>
              <a:t>inclusive culture and a commitment to the development of the STEM pipeline.</a:t>
            </a:r>
          </a:p>
          <a:p>
            <a:pPr marL="285750" indent="-285750">
              <a:lnSpc>
                <a:spcPct val="100000"/>
              </a:lnSpc>
              <a:spcBef>
                <a:spcPts val="0"/>
              </a:spcBef>
              <a:buFont typeface="Arial" panose="020B0604020202020204" pitchFamily="34" charset="0"/>
              <a:buChar char="•"/>
            </a:pPr>
            <a:r>
              <a:rPr lang="en-US" sz="1800" i="1" dirty="0"/>
              <a:t>Key Initiative: Build the STEM pipeline through QC-led programs </a:t>
            </a:r>
            <a:r>
              <a:rPr lang="en-US" sz="1800" i="1" dirty="0" smtClean="0"/>
              <a:t>and </a:t>
            </a:r>
            <a:r>
              <a:rPr lang="en-US" sz="1800" i="1" dirty="0"/>
              <a:t>through </a:t>
            </a:r>
            <a:r>
              <a:rPr lang="en-US" sz="1800" i="1" dirty="0" smtClean="0"/>
              <a:t>partner </a:t>
            </a:r>
            <a:r>
              <a:rPr lang="en-US" sz="1800" i="1" dirty="0"/>
              <a:t>programs.</a:t>
            </a:r>
            <a:endParaRPr lang="en-US" sz="1800" i="1" dirty="0" smtClean="0"/>
          </a:p>
          <a:p>
            <a:pPr>
              <a:lnSpc>
                <a:spcPct val="100000"/>
              </a:lnSpc>
              <a:spcBef>
                <a:spcPts val="0"/>
              </a:spcBef>
            </a:pPr>
            <a:r>
              <a:rPr lang="en-US" sz="1800" b="1" dirty="0"/>
              <a:t>Talent Development</a:t>
            </a:r>
          </a:p>
          <a:p>
            <a:pPr marL="285750" indent="-285750">
              <a:lnSpc>
                <a:spcPct val="100000"/>
              </a:lnSpc>
              <a:spcBef>
                <a:spcPts val="0"/>
              </a:spcBef>
              <a:buFont typeface="Arial" panose="020B0604020202020204" pitchFamily="34" charset="0"/>
              <a:buChar char="•"/>
            </a:pPr>
            <a:r>
              <a:rPr lang="en-US" sz="1800" dirty="0"/>
              <a:t>Identify, cultivate, develop and retain internal talent to maximize diversity at all levels of the organization.</a:t>
            </a:r>
          </a:p>
          <a:p>
            <a:pPr marL="285750" indent="-285750">
              <a:lnSpc>
                <a:spcPct val="100000"/>
              </a:lnSpc>
              <a:spcBef>
                <a:spcPts val="0"/>
              </a:spcBef>
              <a:buFont typeface="Arial" panose="020B0604020202020204" pitchFamily="34" charset="0"/>
              <a:buChar char="•"/>
            </a:pPr>
            <a:r>
              <a:rPr lang="en-US" sz="1800" i="1" dirty="0"/>
              <a:t>Key Initiative: Identify &amp; advocate for top diverse talent through sponsorship/development programs</a:t>
            </a:r>
            <a:r>
              <a:rPr lang="en-US" sz="1800" i="1" dirty="0" smtClean="0"/>
              <a:t>.</a:t>
            </a:r>
          </a:p>
          <a:p>
            <a:pPr>
              <a:lnSpc>
                <a:spcPct val="100000"/>
              </a:lnSpc>
              <a:spcBef>
                <a:spcPts val="0"/>
              </a:spcBef>
            </a:pPr>
            <a:r>
              <a:rPr lang="en-US" sz="1800" b="1" dirty="0"/>
              <a:t>Talent Acquisition</a:t>
            </a:r>
          </a:p>
          <a:p>
            <a:pPr marL="285750" indent="-285750">
              <a:lnSpc>
                <a:spcPct val="100000"/>
              </a:lnSpc>
              <a:spcBef>
                <a:spcPts val="0"/>
              </a:spcBef>
              <a:buFont typeface="Arial" panose="020B0604020202020204" pitchFamily="34" charset="0"/>
              <a:buChar char="•"/>
            </a:pPr>
            <a:r>
              <a:rPr lang="en-US" sz="1800" dirty="0"/>
              <a:t>Positively impact the demographic make-up of the organization through the recruitment of diverse talent.</a:t>
            </a:r>
          </a:p>
          <a:p>
            <a:pPr marL="285750" indent="-285750">
              <a:lnSpc>
                <a:spcPct val="100000"/>
              </a:lnSpc>
              <a:spcBef>
                <a:spcPts val="0"/>
              </a:spcBef>
              <a:buFont typeface="Arial" panose="020B0604020202020204" pitchFamily="34" charset="0"/>
              <a:buChar char="•"/>
            </a:pPr>
            <a:r>
              <a:rPr lang="en-US" sz="1800" i="1" dirty="0"/>
              <a:t>Key Initiative: Targeted cultivation of diverse candidates through university hiring and organizations for professional </a:t>
            </a:r>
            <a:r>
              <a:rPr lang="en-US" sz="1800" i="1" dirty="0" smtClean="0"/>
              <a:t>engineers</a:t>
            </a:r>
            <a:endParaRPr lang="en-US" sz="1800" i="1" dirty="0"/>
          </a:p>
        </p:txBody>
      </p:sp>
      <p:sp>
        <p:nvSpPr>
          <p:cNvPr id="3" name="Title 2"/>
          <p:cNvSpPr>
            <a:spLocks noGrp="1"/>
          </p:cNvSpPr>
          <p:nvPr>
            <p:ph type="title"/>
          </p:nvPr>
        </p:nvSpPr>
        <p:spPr>
          <a:xfrm>
            <a:off x="210422" y="562100"/>
            <a:ext cx="8574733" cy="300082"/>
          </a:xfrm>
        </p:spPr>
        <p:txBody>
          <a:bodyPr/>
          <a:lstStyle/>
          <a:p>
            <a:r>
              <a:rPr lang="en-US" sz="2000" b="1" dirty="0"/>
              <a:t>Global Inclusion &amp; Diversity (</a:t>
            </a:r>
            <a:r>
              <a:rPr lang="en-US" sz="2000" b="1" dirty="0" smtClean="0"/>
              <a:t>GID) Framework </a:t>
            </a:r>
            <a:r>
              <a:rPr lang="en-US" sz="2000" b="1" dirty="0"/>
              <a:t>&amp; Key Initiatives</a:t>
            </a:r>
            <a:endParaRPr lang="en-US" sz="2000" dirty="0"/>
          </a:p>
        </p:txBody>
      </p:sp>
    </p:spTree>
    <p:extLst>
      <p:ext uri="{BB962C8B-B14F-4D97-AF65-F5344CB8AC3E}">
        <p14:creationId xmlns:p14="http://schemas.microsoft.com/office/powerpoint/2010/main" val="504290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846" t="19630" r="5170" b="20555"/>
          <a:stretch/>
        </p:blipFill>
        <p:spPr>
          <a:xfrm>
            <a:off x="721217" y="1300767"/>
            <a:ext cx="8023538" cy="4159876"/>
          </a:xfrm>
          <a:prstGeom prst="rect">
            <a:avLst/>
          </a:prstGeom>
        </p:spPr>
      </p:pic>
    </p:spTree>
    <p:extLst>
      <p:ext uri="{BB962C8B-B14F-4D97-AF65-F5344CB8AC3E}">
        <p14:creationId xmlns:p14="http://schemas.microsoft.com/office/powerpoint/2010/main" val="274875539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474133" y="1600200"/>
            <a:ext cx="8178800" cy="4525963"/>
          </a:xfrm>
        </p:spPr>
        <p:txBody>
          <a:bodyPr>
            <a:normAutofit fontScale="92500" lnSpcReduction="10000"/>
          </a:bodyPr>
          <a:lstStyle/>
          <a:p>
            <a:r>
              <a:rPr lang="en-US" dirty="0" smtClean="0"/>
              <a:t>All people have biases </a:t>
            </a:r>
          </a:p>
          <a:p>
            <a:r>
              <a:rPr lang="en-US" dirty="0" smtClean="0"/>
              <a:t>Biases do not mean individuals are bad or intentionally prejudiced against any group</a:t>
            </a:r>
          </a:p>
          <a:p>
            <a:r>
              <a:rPr lang="en-US" dirty="0" smtClean="0"/>
              <a:t>Biases can be defeated</a:t>
            </a:r>
          </a:p>
          <a:p>
            <a:endParaRPr lang="en-US" dirty="0" smtClean="0"/>
          </a:p>
          <a:p>
            <a:r>
              <a:rPr lang="en-US" dirty="0" smtClean="0"/>
              <a:t>Video – Bike Thief</a:t>
            </a:r>
            <a:endParaRPr lang="en-US" dirty="0"/>
          </a:p>
          <a:p>
            <a:pPr marL="0" indent="0">
              <a:buNone/>
            </a:pPr>
            <a:r>
              <a:rPr lang="en-US" dirty="0">
                <a:hlinkClick r:id="rId3"/>
              </a:rPr>
              <a:t>https://</a:t>
            </a:r>
            <a:r>
              <a:rPr lang="en-US" dirty="0" smtClean="0">
                <a:hlinkClick r:id="rId3"/>
              </a:rPr>
              <a:t>www.youtube.com/watch?v=ge7i60GuNRg&amp;list=PL3uz7NXrqCEtqXrWzOXXWU0T17RMgBzVu&amp;index=2</a:t>
            </a:r>
            <a:endParaRPr lang="en-US" dirty="0" smtClean="0"/>
          </a:p>
          <a:p>
            <a:pPr marL="0" indent="0">
              <a:buNone/>
            </a:pPr>
            <a:endParaRPr lang="en-US" dirty="0" smtClean="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defRPr/>
            </a:pPr>
            <a:r>
              <a:rPr lang="en-US" dirty="0"/>
              <a:t>Slide #</a:t>
            </a:r>
            <a:fld id="{006CB4BF-5C44-4717-8C4D-2B69363ACE66}" type="slidenum">
              <a:rPr lang="en-US"/>
              <a:pPr>
                <a:defRPr/>
              </a:pPr>
              <a:t>32</a:t>
            </a:fld>
            <a:r>
              <a:rPr lang="en-US" dirty="0"/>
              <a:t> </a:t>
            </a:r>
          </a:p>
        </p:txBody>
      </p:sp>
      <p:sp>
        <p:nvSpPr>
          <p:cNvPr id="2" name="Title 1"/>
          <p:cNvSpPr>
            <a:spLocks noGrp="1"/>
          </p:cNvSpPr>
          <p:nvPr>
            <p:ph type="title"/>
          </p:nvPr>
        </p:nvSpPr>
        <p:spPr/>
        <p:txBody>
          <a:bodyPr/>
          <a:lstStyle/>
          <a:p>
            <a:r>
              <a:rPr lang="en-US" dirty="0" smtClean="0"/>
              <a:t>Unconscious Bias</a:t>
            </a:r>
            <a:endParaRPr lang="en-US" dirty="0"/>
          </a:p>
        </p:txBody>
      </p:sp>
    </p:spTree>
    <p:extLst>
      <p:ext uri="{BB962C8B-B14F-4D97-AF65-F5344CB8AC3E}">
        <p14:creationId xmlns:p14="http://schemas.microsoft.com/office/powerpoint/2010/main" val="19593043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10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10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10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2947">
                                            <p:txEl>
                                              <p:pRg st="4" end="4"/>
                                            </p:txEl>
                                          </p:spTgt>
                                        </p:tgtEl>
                                        <p:attrNameLst>
                                          <p:attrName>style.visibility</p:attrName>
                                        </p:attrNameLst>
                                      </p:cBhvr>
                                      <p:to>
                                        <p:strVal val="visible"/>
                                      </p:to>
                                    </p:set>
                                    <p:anim calcmode="lin" valueType="num">
                                      <p:cBhvr additive="base">
                                        <p:cTn id="25" dur="1000" fill="hold"/>
                                        <p:tgtEl>
                                          <p:spTgt spid="82947">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2947">
                                            <p:txEl>
                                              <p:pRg st="5" end="5"/>
                                            </p:txEl>
                                          </p:spTgt>
                                        </p:tgtEl>
                                        <p:attrNameLst>
                                          <p:attrName>style.visibility</p:attrName>
                                        </p:attrNameLst>
                                      </p:cBhvr>
                                      <p:to>
                                        <p:strVal val="visible"/>
                                      </p:to>
                                    </p:set>
                                    <p:anim calcmode="lin" valueType="num">
                                      <p:cBhvr additive="base">
                                        <p:cTn id="31" dur="1000" fill="hold"/>
                                        <p:tgtEl>
                                          <p:spTgt spid="82947">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829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to Address</a:t>
            </a:r>
            <a:endParaRPr lang="en-US" dirty="0"/>
          </a:p>
        </p:txBody>
      </p:sp>
      <p:sp>
        <p:nvSpPr>
          <p:cNvPr id="3" name="Content Placeholder 2"/>
          <p:cNvSpPr>
            <a:spLocks noGrp="1"/>
          </p:cNvSpPr>
          <p:nvPr>
            <p:ph idx="1"/>
          </p:nvPr>
        </p:nvSpPr>
        <p:spPr/>
        <p:txBody>
          <a:bodyPr/>
          <a:lstStyle/>
          <a:p>
            <a:r>
              <a:rPr lang="en-US" dirty="0" smtClean="0"/>
              <a:t>Company wide training regarding unconscious bias and bias disrupters</a:t>
            </a:r>
          </a:p>
          <a:p>
            <a:r>
              <a:rPr lang="en-US" dirty="0" smtClean="0"/>
              <a:t>Cultural Competency workshops</a:t>
            </a:r>
          </a:p>
          <a:p>
            <a:r>
              <a:rPr lang="en-US" dirty="0" smtClean="0"/>
              <a:t>Experiences and Interactions</a:t>
            </a:r>
            <a:endParaRPr lang="en-US" dirty="0"/>
          </a:p>
        </p:txBody>
      </p:sp>
    </p:spTree>
    <p:extLst>
      <p:ext uri="{BB962C8B-B14F-4D97-AF65-F5344CB8AC3E}">
        <p14:creationId xmlns:p14="http://schemas.microsoft.com/office/powerpoint/2010/main" val="23433762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chemeClr val="accent6">
                    <a:lumMod val="50000"/>
                  </a:schemeClr>
                </a:solidFill>
              </a:rPr>
              <a:t>FINAL STEPS</a:t>
            </a:r>
            <a:endParaRPr lang="en-US" b="1"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t>Table discussion (5 min)</a:t>
            </a:r>
          </a:p>
          <a:p>
            <a:pPr lvl="1"/>
            <a:r>
              <a:rPr lang="en-US" dirty="0" smtClean="0"/>
              <a:t>Key ideas</a:t>
            </a:r>
          </a:p>
          <a:p>
            <a:pPr lvl="1"/>
            <a:r>
              <a:rPr lang="en-US" dirty="0" smtClean="0"/>
              <a:t>Critical questions</a:t>
            </a:r>
          </a:p>
          <a:p>
            <a:r>
              <a:rPr lang="en-US" dirty="0" smtClean="0"/>
              <a:t>Select top 2 questions</a:t>
            </a:r>
          </a:p>
          <a:p>
            <a:r>
              <a:rPr lang="en-US" dirty="0" smtClean="0"/>
              <a:t>Q&amp;A </a:t>
            </a:r>
            <a:r>
              <a:rPr lang="en-US" smtClean="0"/>
              <a:t>with panelists</a:t>
            </a:r>
            <a:endParaRPr lang="en-US" dirty="0"/>
          </a:p>
        </p:txBody>
      </p:sp>
      <p:sp>
        <p:nvSpPr>
          <p:cNvPr id="4" name="Footer Placeholder 3"/>
          <p:cNvSpPr>
            <a:spLocks noGrp="1"/>
          </p:cNvSpPr>
          <p:nvPr>
            <p:ph type="ftr" sz="quarter" idx="11"/>
          </p:nvPr>
        </p:nvSpPr>
        <p:spPr/>
        <p:txBody>
          <a:bodyPr/>
          <a:lstStyle/>
          <a:p>
            <a:r>
              <a:rPr lang="en-US" smtClean="0"/>
              <a:t>www.TDsandiego.org</a:t>
            </a:r>
            <a:endParaRPr lang="en-US" dirty="0"/>
          </a:p>
        </p:txBody>
      </p:sp>
    </p:spTree>
    <p:extLst>
      <p:ext uri="{BB962C8B-B14F-4D97-AF65-F5344CB8AC3E}">
        <p14:creationId xmlns:p14="http://schemas.microsoft.com/office/powerpoint/2010/main" val="13299355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 – Collaboration Event</a:t>
            </a:r>
            <a:endParaRPr 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06351357"/>
              </p:ext>
            </p:extLst>
          </p:nvPr>
        </p:nvGraphicFramePr>
        <p:xfrm>
          <a:off x="457200" y="1104900"/>
          <a:ext cx="8229600" cy="4877975"/>
        </p:xfrm>
        <a:graphic>
          <a:graphicData uri="http://schemas.openxmlformats.org/drawingml/2006/table">
            <a:tbl>
              <a:tblPr firstRow="1" bandRow="1">
                <a:tableStyleId>{2D5ABB26-0587-4C30-8999-92F81FD0307C}</a:tableStyleId>
              </a:tblPr>
              <a:tblGrid>
                <a:gridCol w="1066800"/>
                <a:gridCol w="7162800"/>
              </a:tblGrid>
              <a:tr h="10189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kern="1200" cap="none" spc="0" dirty="0" smtClean="0">
                          <a:ln w="18000">
                            <a:solidFill>
                              <a:schemeClr val="accent2">
                                <a:satMod val="140000"/>
                              </a:schemeClr>
                            </a:solidFill>
                            <a:prstDash val="solid"/>
                            <a:miter lim="800000"/>
                          </a:ln>
                          <a:solidFill>
                            <a:srgbClr val="FF0000"/>
                          </a:solidFill>
                          <a:effectLst/>
                          <a:latin typeface="+mn-lt"/>
                          <a:ea typeface="+mn-ea"/>
                          <a:cs typeface="+mn-cs"/>
                        </a:rPr>
                        <a:t>San Diego Workplace Strategy Conference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cap="none" spc="0" dirty="0" smtClean="0">
                          <a:ln w="18000">
                            <a:solidFill>
                              <a:schemeClr val="accent2">
                                <a:satMod val="140000"/>
                              </a:schemeClr>
                            </a:solidFill>
                            <a:prstDash val="solid"/>
                            <a:miter lim="800000"/>
                          </a:ln>
                          <a:solidFill>
                            <a:srgbClr val="FF0000"/>
                          </a:solidFill>
                          <a:effectLst/>
                          <a:latin typeface="+mn-lt"/>
                          <a:ea typeface="+mn-ea"/>
                          <a:cs typeface="+mn-cs"/>
                        </a:rPr>
                        <a:t>CONNECT</a:t>
                      </a:r>
                      <a:r>
                        <a:rPr lang="en-US" sz="2400" b="1" kern="1200" cap="none" spc="0" baseline="0" dirty="0" smtClean="0">
                          <a:ln w="18000">
                            <a:solidFill>
                              <a:schemeClr val="accent2">
                                <a:satMod val="140000"/>
                              </a:schemeClr>
                            </a:solidFill>
                            <a:prstDash val="solid"/>
                            <a:miter lim="800000"/>
                          </a:ln>
                          <a:solidFill>
                            <a:srgbClr val="FF0000"/>
                          </a:solidFill>
                          <a:effectLst/>
                          <a:latin typeface="+mn-lt"/>
                          <a:ea typeface="+mn-ea"/>
                          <a:cs typeface="+mn-cs"/>
                        </a:rPr>
                        <a:t> &gt; BUILD &gt; SUSTAIN &gt; CONTRIBUTE</a:t>
                      </a:r>
                      <a:endParaRPr lang="en-US" sz="2400" b="1" kern="1200" cap="none" spc="0" dirty="0" smtClean="0">
                        <a:ln w="18000">
                          <a:solidFill>
                            <a:schemeClr val="accent2">
                              <a:satMod val="140000"/>
                            </a:schemeClr>
                          </a:solidFill>
                          <a:prstDash val="solid"/>
                          <a:miter lim="800000"/>
                        </a:ln>
                        <a:solidFill>
                          <a:srgbClr val="FF0000"/>
                        </a:solidFill>
                        <a:effectLst/>
                        <a:latin typeface="+mn-lt"/>
                        <a:ea typeface="+mn-ea"/>
                        <a:cs typeface="+mn-cs"/>
                      </a:endParaRPr>
                    </a:p>
                  </a:txBody>
                  <a:tcPr/>
                </a:tc>
                <a:tc hMerge="1">
                  <a:txBody>
                    <a:bodyPr/>
                    <a:lstStyle/>
                    <a:p>
                      <a:endParaRPr lang="en-US" sz="2400" dirty="0"/>
                    </a:p>
                  </a:txBody>
                  <a:tcPr/>
                </a:tc>
              </a:tr>
              <a:tr h="493043">
                <a:tc>
                  <a:txBody>
                    <a:bodyPr/>
                    <a:lstStyle/>
                    <a:p>
                      <a:r>
                        <a:rPr lang="en-US" sz="2400" dirty="0" smtClean="0">
                          <a:solidFill>
                            <a:srgbClr val="565559"/>
                          </a:solidFill>
                        </a:rPr>
                        <a:t>When</a:t>
                      </a:r>
                      <a:endParaRPr lang="en-US" sz="2400" dirty="0">
                        <a:solidFill>
                          <a:srgbClr val="565559"/>
                        </a:solidFill>
                      </a:endParaRPr>
                    </a:p>
                  </a:txBody>
                  <a:tcPr anchor="ctr"/>
                </a:tc>
                <a:tc>
                  <a:txBody>
                    <a:bodyPr/>
                    <a:lstStyle/>
                    <a:p>
                      <a:r>
                        <a:rPr lang="en-US" sz="2400" b="0" kern="1200" dirty="0" smtClean="0">
                          <a:solidFill>
                            <a:srgbClr val="565559"/>
                          </a:solidFill>
                          <a:latin typeface="+mn-lt"/>
                          <a:ea typeface="+mn-ea"/>
                          <a:cs typeface="+mn-cs"/>
                        </a:rPr>
                        <a:t>8:00 am to 5:00 pm on September 16</a:t>
                      </a:r>
                      <a:r>
                        <a:rPr lang="en-US" sz="2400" b="0" kern="1200" baseline="30000" dirty="0" smtClean="0">
                          <a:solidFill>
                            <a:srgbClr val="565559"/>
                          </a:solidFill>
                          <a:latin typeface="+mn-lt"/>
                          <a:ea typeface="+mn-ea"/>
                          <a:cs typeface="+mn-cs"/>
                        </a:rPr>
                        <a:t>th</a:t>
                      </a:r>
                      <a:r>
                        <a:rPr lang="en-US" sz="2400" b="0" kern="1200" dirty="0" smtClean="0">
                          <a:solidFill>
                            <a:srgbClr val="565559"/>
                          </a:solidFill>
                          <a:latin typeface="+mn-lt"/>
                          <a:ea typeface="+mn-ea"/>
                          <a:cs typeface="+mn-cs"/>
                        </a:rPr>
                        <a:t> 2015</a:t>
                      </a:r>
                      <a:endParaRPr lang="en-US" sz="2400" b="0" dirty="0">
                        <a:solidFill>
                          <a:srgbClr val="565559"/>
                        </a:solidFill>
                      </a:endParaRPr>
                    </a:p>
                  </a:txBody>
                  <a:tcPr anchor="ctr"/>
                </a:tc>
              </a:tr>
              <a:tr h="1577738">
                <a:tc>
                  <a:txBody>
                    <a:bodyPr/>
                    <a:lstStyle/>
                    <a:p>
                      <a:r>
                        <a:rPr lang="en-US" sz="2400" dirty="0" smtClean="0">
                          <a:solidFill>
                            <a:srgbClr val="565559"/>
                          </a:solidFill>
                        </a:rPr>
                        <a:t>What</a:t>
                      </a:r>
                      <a:endParaRPr lang="en-US" sz="2400" dirty="0">
                        <a:solidFill>
                          <a:srgbClr val="56555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565559"/>
                          </a:solidFill>
                          <a:effectLst/>
                          <a:latin typeface="+mn-lt"/>
                          <a:ea typeface="+mn-ea"/>
                          <a:cs typeface="+mn-cs"/>
                        </a:rPr>
                        <a:t>Full day Program not yet final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baseline="0" dirty="0" smtClean="0">
                        <a:solidFill>
                          <a:srgbClr val="565559"/>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baseline="0" dirty="0" smtClean="0">
                          <a:solidFill>
                            <a:srgbClr val="565559"/>
                          </a:solidFill>
                          <a:effectLst/>
                          <a:latin typeface="+mn-lt"/>
                          <a:ea typeface="+mn-ea"/>
                          <a:cs typeface="+mn-cs"/>
                        </a:rPr>
                        <a:t>Dr. Bob Nelson – Employee motivation, engagement, performance</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baseline="0" dirty="0" smtClean="0">
                          <a:solidFill>
                            <a:srgbClr val="565559"/>
                          </a:solidFill>
                          <a:effectLst/>
                          <a:latin typeface="+mn-lt"/>
                          <a:ea typeface="+mn-ea"/>
                          <a:cs typeface="+mn-cs"/>
                        </a:rPr>
                        <a:t>Alec Levinson – Economist with Marshall School of Business USC</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baseline="0" dirty="0" smtClean="0">
                          <a:solidFill>
                            <a:srgbClr val="565559"/>
                          </a:solidFill>
                          <a:effectLst/>
                          <a:latin typeface="+mn-lt"/>
                          <a:ea typeface="+mn-ea"/>
                          <a:cs typeface="+mn-cs"/>
                        </a:rPr>
                        <a:t>Marcella </a:t>
                      </a:r>
                      <a:r>
                        <a:rPr lang="en-US" sz="1800" kern="1200" baseline="0" dirty="0" err="1" smtClean="0">
                          <a:solidFill>
                            <a:srgbClr val="565559"/>
                          </a:solidFill>
                          <a:effectLst/>
                          <a:latin typeface="+mn-lt"/>
                          <a:ea typeface="+mn-ea"/>
                          <a:cs typeface="+mn-cs"/>
                        </a:rPr>
                        <a:t>Guiterrez</a:t>
                      </a:r>
                      <a:r>
                        <a:rPr lang="en-US" sz="1800" kern="1200" baseline="0" dirty="0" smtClean="0">
                          <a:solidFill>
                            <a:srgbClr val="565559"/>
                          </a:solidFill>
                          <a:effectLst/>
                          <a:latin typeface="+mn-lt"/>
                          <a:ea typeface="+mn-ea"/>
                          <a:cs typeface="+mn-cs"/>
                        </a:rPr>
                        <a:t> - </a:t>
                      </a:r>
                      <a:r>
                        <a:rPr lang="en-US" sz="1800" kern="1200" baseline="0" dirty="0" err="1" smtClean="0">
                          <a:solidFill>
                            <a:srgbClr val="565559"/>
                          </a:solidFill>
                          <a:effectLst/>
                          <a:latin typeface="+mn-lt"/>
                          <a:ea typeface="+mn-ea"/>
                          <a:cs typeface="+mn-cs"/>
                        </a:rPr>
                        <a:t>Zappos</a:t>
                      </a:r>
                      <a:endParaRPr lang="en-US" sz="1800" kern="1200" dirty="0" smtClean="0">
                        <a:solidFill>
                          <a:srgbClr val="565559"/>
                        </a:solidFill>
                        <a:effectLst/>
                        <a:latin typeface="+mn-lt"/>
                        <a:ea typeface="+mn-ea"/>
                        <a:cs typeface="+mn-cs"/>
                      </a:endParaRPr>
                    </a:p>
                  </a:txBody>
                  <a:tcPr/>
                </a:tc>
              </a:tr>
              <a:tr h="539196">
                <a:tc>
                  <a:txBody>
                    <a:bodyPr/>
                    <a:lstStyle/>
                    <a:p>
                      <a:r>
                        <a:rPr lang="en-US" sz="2400" dirty="0" smtClean="0">
                          <a:solidFill>
                            <a:srgbClr val="565559"/>
                          </a:solidFill>
                        </a:rPr>
                        <a:t>Where</a:t>
                      </a:r>
                      <a:endParaRPr lang="en-US" sz="2400" dirty="0">
                        <a:solidFill>
                          <a:srgbClr val="565559"/>
                        </a:solidFill>
                      </a:endParaRPr>
                    </a:p>
                  </a:txBody>
                  <a:tcPr/>
                </a:tc>
                <a:tc>
                  <a:txBody>
                    <a:bodyPr/>
                    <a:lstStyle/>
                    <a:p>
                      <a:r>
                        <a:rPr lang="en-US" sz="2400" kern="1200" dirty="0" smtClean="0">
                          <a:solidFill>
                            <a:srgbClr val="565559"/>
                          </a:solidFill>
                          <a:latin typeface="+mn-lt"/>
                          <a:ea typeface="+mn-ea"/>
                          <a:cs typeface="+mn-cs"/>
                        </a:rPr>
                        <a:t>Marriott Del Mar,</a:t>
                      </a:r>
                      <a:r>
                        <a:rPr lang="en-US" sz="2400" kern="1200" baseline="0" dirty="0" smtClean="0">
                          <a:solidFill>
                            <a:srgbClr val="565559"/>
                          </a:solidFill>
                          <a:latin typeface="+mn-lt"/>
                          <a:ea typeface="+mn-ea"/>
                          <a:cs typeface="+mn-cs"/>
                        </a:rPr>
                        <a:t> </a:t>
                      </a:r>
                      <a:r>
                        <a:rPr lang="en-US" sz="2400" kern="1200" dirty="0" smtClean="0">
                          <a:solidFill>
                            <a:srgbClr val="565559"/>
                          </a:solidFill>
                          <a:latin typeface="+mn-lt"/>
                          <a:ea typeface="+mn-ea"/>
                          <a:cs typeface="+mn-cs"/>
                        </a:rPr>
                        <a:t>11966</a:t>
                      </a:r>
                      <a:r>
                        <a:rPr lang="en-US" sz="2400" kern="1200" baseline="0" dirty="0" smtClean="0">
                          <a:solidFill>
                            <a:srgbClr val="565559"/>
                          </a:solidFill>
                          <a:latin typeface="+mn-lt"/>
                          <a:ea typeface="+mn-ea"/>
                          <a:cs typeface="+mn-cs"/>
                        </a:rPr>
                        <a:t> El Camion Real, SD CA 92130</a:t>
                      </a:r>
                      <a:endParaRPr lang="en-US" sz="2400" dirty="0">
                        <a:solidFill>
                          <a:srgbClr val="565559"/>
                        </a:solidFill>
                      </a:endParaRPr>
                    </a:p>
                  </a:txBody>
                  <a:tcPr/>
                </a:tc>
              </a:tr>
              <a:tr h="1249042">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rgbClr val="565559"/>
                          </a:solidFill>
                          <a:latin typeface="+mn-lt"/>
                          <a:ea typeface="+mn-ea"/>
                          <a:cs typeface="+mn-cs"/>
                        </a:rPr>
                        <a:t>SD Society for Human Resource Management (SD SHRM) * Association for Training and Development (ATD-SD) * Asociación de Recursos Humanos de la Industria en Tijuana, A.C. (ARHITAC) * Association for Strategic Planning * Compensation &amp; Benefits Association (CBA-SD) * NCPA * ODNetwork (ODNET) * San Diego Employer's Association (SDEA) * SD HR Forum * SD HR Roundtable * SD Professional Coaches Alliance (SDPCA) * SoCal Global HR Group * University of California San Diego Extension (UCSD Extension)</a:t>
                      </a:r>
                      <a:endParaRPr lang="en-US" sz="1400" dirty="0">
                        <a:solidFill>
                          <a:srgbClr val="565559"/>
                        </a:solidFill>
                      </a:endParaRPr>
                    </a:p>
                  </a:txBody>
                  <a:tcPr/>
                </a:tc>
                <a:tc hMerge="1">
                  <a:txBody>
                    <a:bodyPr/>
                    <a:lstStyle/>
                    <a:p>
                      <a:endParaRPr lang="en-US" sz="2400" dirty="0">
                        <a:solidFill>
                          <a:srgbClr val="565559"/>
                        </a:solidFill>
                      </a:endParaRPr>
                    </a:p>
                  </a:txBody>
                  <a:tcPr/>
                </a:tc>
              </a:tr>
            </a:tbl>
          </a:graphicData>
        </a:graphic>
      </p:graphicFrame>
      <p:sp>
        <p:nvSpPr>
          <p:cNvPr id="9" name="Footer Placeholder 8"/>
          <p:cNvSpPr>
            <a:spLocks noGrp="1"/>
          </p:cNvSpPr>
          <p:nvPr>
            <p:ph type="ftr" sz="quarter" idx="11"/>
          </p:nvPr>
        </p:nvSpPr>
        <p:spPr/>
        <p:txBody>
          <a:bodyPr/>
          <a:lstStyle/>
          <a:p>
            <a:r>
              <a:rPr lang="en-US" smtClean="0"/>
              <a:t>www.TDsandiego.org</a:t>
            </a:r>
            <a:endParaRPr lang="en-US" dirty="0"/>
          </a:p>
        </p:txBody>
      </p:sp>
    </p:spTree>
    <p:extLst>
      <p:ext uri="{BB962C8B-B14F-4D97-AF65-F5344CB8AC3E}">
        <p14:creationId xmlns:p14="http://schemas.microsoft.com/office/powerpoint/2010/main" val="35688604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0174383"/>
              </p:ext>
            </p:extLst>
          </p:nvPr>
        </p:nvGraphicFramePr>
        <p:xfrm>
          <a:off x="457200" y="1044666"/>
          <a:ext cx="8229600" cy="4790998"/>
        </p:xfrm>
        <a:graphic>
          <a:graphicData uri="http://schemas.openxmlformats.org/drawingml/2006/table">
            <a:tbl>
              <a:tblPr firstRow="1" bandRow="1">
                <a:tableStyleId>{2D5ABB26-0587-4C30-8999-92F81FD0307C}</a:tableStyleId>
              </a:tblPr>
              <a:tblGrid>
                <a:gridCol w="1694329"/>
                <a:gridCol w="6535271"/>
              </a:tblGrid>
              <a:tr h="1796624">
                <a:tc gridSpan="2">
                  <a:txBody>
                    <a:bodyPr/>
                    <a:lstStyle/>
                    <a:p>
                      <a:pPr algn="l">
                        <a:lnSpc>
                          <a:spcPct val="120000"/>
                        </a:lnSpc>
                      </a:pPr>
                      <a:r>
                        <a:rPr lang="en-US" sz="3200" b="1" kern="1200" cap="none" spc="0" dirty="0" smtClean="0">
                          <a:ln w="18000">
                            <a:solidFill>
                              <a:schemeClr val="accent2">
                                <a:satMod val="140000"/>
                              </a:schemeClr>
                            </a:solidFill>
                            <a:prstDash val="solid"/>
                            <a:miter lim="800000"/>
                          </a:ln>
                          <a:solidFill>
                            <a:srgbClr val="FF0000"/>
                          </a:solidFill>
                          <a:effectLst/>
                          <a:latin typeface="+mn-lt"/>
                          <a:ea typeface="+mn-ea"/>
                          <a:cs typeface="+mn-cs"/>
                        </a:rPr>
                        <a:t>Recognition</a:t>
                      </a:r>
                      <a:r>
                        <a:rPr lang="en-US" sz="3200" b="1" kern="1200" cap="none" spc="0" baseline="0" dirty="0" smtClean="0">
                          <a:ln w="18000">
                            <a:solidFill>
                              <a:schemeClr val="accent2">
                                <a:satMod val="140000"/>
                              </a:schemeClr>
                            </a:solidFill>
                            <a:prstDash val="solid"/>
                            <a:miter lim="800000"/>
                          </a:ln>
                          <a:solidFill>
                            <a:srgbClr val="FF0000"/>
                          </a:solidFill>
                          <a:effectLst/>
                          <a:latin typeface="+mn-lt"/>
                          <a:ea typeface="+mn-ea"/>
                          <a:cs typeface="+mn-cs"/>
                        </a:rPr>
                        <a:t> of w</a:t>
                      </a:r>
                      <a:r>
                        <a:rPr lang="en-US" sz="3200" b="1" kern="1200" cap="none" spc="0" dirty="0" smtClean="0">
                          <a:ln w="18000">
                            <a:solidFill>
                              <a:schemeClr val="accent2">
                                <a:satMod val="140000"/>
                              </a:schemeClr>
                            </a:solidFill>
                            <a:prstDash val="solid"/>
                            <a:miter lim="800000"/>
                          </a:ln>
                          <a:solidFill>
                            <a:srgbClr val="FF0000"/>
                          </a:solidFill>
                          <a:effectLst/>
                          <a:latin typeface="+mn-lt"/>
                          <a:ea typeface="+mn-ea"/>
                          <a:cs typeface="+mn-cs"/>
                        </a:rPr>
                        <a:t>orld-class</a:t>
                      </a:r>
                      <a:br>
                        <a:rPr lang="en-US" sz="3200" b="1" kern="1200" cap="none" spc="0" dirty="0" smtClean="0">
                          <a:ln w="18000">
                            <a:solidFill>
                              <a:schemeClr val="accent2">
                                <a:satMod val="140000"/>
                              </a:schemeClr>
                            </a:solidFill>
                            <a:prstDash val="solid"/>
                            <a:miter lim="800000"/>
                          </a:ln>
                          <a:solidFill>
                            <a:srgbClr val="FF0000"/>
                          </a:solidFill>
                          <a:effectLst/>
                          <a:latin typeface="+mn-lt"/>
                          <a:ea typeface="+mn-ea"/>
                          <a:cs typeface="+mn-cs"/>
                        </a:rPr>
                      </a:br>
                      <a:r>
                        <a:rPr lang="en-US" sz="3200" b="1" kern="1200" cap="none" spc="0" dirty="0" smtClean="0">
                          <a:ln w="18000">
                            <a:solidFill>
                              <a:schemeClr val="accent2">
                                <a:satMod val="140000"/>
                              </a:schemeClr>
                            </a:solidFill>
                            <a:prstDash val="solid"/>
                            <a:miter lim="800000"/>
                          </a:ln>
                          <a:solidFill>
                            <a:srgbClr val="FF0000"/>
                          </a:solidFill>
                          <a:effectLst/>
                          <a:latin typeface="+mn-lt"/>
                          <a:ea typeface="+mn-ea"/>
                          <a:cs typeface="+mn-cs"/>
                        </a:rPr>
                        <a:t>Learning Initiatives</a:t>
                      </a:r>
                    </a:p>
                  </a:txBody>
                  <a:tcPr/>
                </a:tc>
                <a:tc hMerge="1">
                  <a:txBody>
                    <a:bodyPr/>
                    <a:lstStyle/>
                    <a:p>
                      <a:endParaRPr lang="en-US"/>
                    </a:p>
                  </a:txBody>
                  <a:tcPr/>
                </a:tc>
              </a:tr>
              <a:tr h="650951">
                <a:tc gridSpan="2">
                  <a:txBody>
                    <a:bodyPr/>
                    <a:lstStyle/>
                    <a:p>
                      <a:r>
                        <a:rPr lang="en-US" sz="2400" b="1" kern="1200" dirty="0" smtClean="0">
                          <a:solidFill>
                            <a:srgbClr val="565559"/>
                          </a:solidFill>
                          <a:latin typeface="+mn-lt"/>
                          <a:ea typeface="+mn-ea"/>
                          <a:cs typeface="+mn-cs"/>
                        </a:rPr>
                        <a:t>PEAK</a:t>
                      </a:r>
                      <a:r>
                        <a:rPr lang="en-US" sz="2400" b="1" kern="1200" baseline="0" dirty="0" smtClean="0">
                          <a:solidFill>
                            <a:srgbClr val="565559"/>
                          </a:solidFill>
                          <a:latin typeface="+mn-lt"/>
                          <a:ea typeface="+mn-ea"/>
                          <a:cs typeface="+mn-cs"/>
                        </a:rPr>
                        <a:t> Award 2015 – Presentation of </a:t>
                      </a:r>
                      <a:r>
                        <a:rPr lang="en-US" sz="2400" b="1" kern="1200" dirty="0" smtClean="0">
                          <a:solidFill>
                            <a:srgbClr val="565559"/>
                          </a:solidFill>
                          <a:latin typeface="+mn-lt"/>
                          <a:ea typeface="+mn-ea"/>
                          <a:cs typeface="+mn-cs"/>
                        </a:rPr>
                        <a:t>Winner and Candidates</a:t>
                      </a:r>
                    </a:p>
                  </a:txBody>
                  <a:tcPr/>
                </a:tc>
                <a:tc hMerge="1">
                  <a:txBody>
                    <a:bodyPr/>
                    <a:lstStyle/>
                    <a:p>
                      <a:endParaRPr lang="en-US"/>
                    </a:p>
                  </a:txBody>
                  <a:tcPr/>
                </a:tc>
              </a:tr>
              <a:tr h="520761">
                <a:tc>
                  <a:txBody>
                    <a:bodyPr/>
                    <a:lstStyle/>
                    <a:p>
                      <a:r>
                        <a:rPr lang="en-US" sz="1800" kern="1200" dirty="0" smtClean="0">
                          <a:solidFill>
                            <a:srgbClr val="565559"/>
                          </a:solidFill>
                          <a:latin typeface="+mn-lt"/>
                          <a:ea typeface="+mn-ea"/>
                          <a:cs typeface="+mn-cs"/>
                        </a:rPr>
                        <a:t>When</a:t>
                      </a:r>
                    </a:p>
                  </a:txBody>
                  <a:tcPr/>
                </a:tc>
                <a:tc>
                  <a:txBody>
                    <a:bodyPr/>
                    <a:lstStyle/>
                    <a:p>
                      <a:pPr>
                        <a:lnSpc>
                          <a:spcPct val="100000"/>
                        </a:lnSpc>
                        <a:spcBef>
                          <a:spcPts val="0"/>
                        </a:spcBef>
                        <a:spcAft>
                          <a:spcPts val="1800"/>
                        </a:spcAft>
                      </a:pPr>
                      <a:r>
                        <a:rPr lang="en-US" sz="1800" kern="1200" dirty="0" smtClean="0">
                          <a:solidFill>
                            <a:srgbClr val="565559"/>
                          </a:solidFill>
                          <a:latin typeface="+mn-lt"/>
                          <a:ea typeface="+mn-ea"/>
                          <a:cs typeface="+mn-cs"/>
                        </a:rPr>
                        <a:t>October 22</a:t>
                      </a:r>
                      <a:r>
                        <a:rPr lang="en-US" sz="1800" kern="1200" baseline="30000" dirty="0" smtClean="0">
                          <a:solidFill>
                            <a:srgbClr val="565559"/>
                          </a:solidFill>
                          <a:latin typeface="+mn-lt"/>
                          <a:ea typeface="+mn-ea"/>
                          <a:cs typeface="+mn-cs"/>
                        </a:rPr>
                        <a:t>nd</a:t>
                      </a:r>
                      <a:r>
                        <a:rPr lang="en-US" sz="1800" kern="1200" dirty="0" smtClean="0">
                          <a:solidFill>
                            <a:srgbClr val="565559"/>
                          </a:solidFill>
                          <a:latin typeface="+mn-lt"/>
                          <a:ea typeface="+mn-ea"/>
                          <a:cs typeface="+mn-cs"/>
                        </a:rPr>
                        <a:t> 2015 from 5:00 – 7:00 pm</a:t>
                      </a:r>
                    </a:p>
                  </a:txBody>
                  <a:tcPr/>
                </a:tc>
              </a:tr>
              <a:tr h="1301901">
                <a:tc>
                  <a:txBody>
                    <a:bodyPr/>
                    <a:lstStyle/>
                    <a:p>
                      <a:r>
                        <a:rPr lang="en-US" sz="1800" kern="1200" dirty="0" smtClean="0">
                          <a:solidFill>
                            <a:srgbClr val="565559"/>
                          </a:solidFill>
                          <a:latin typeface="+mn-lt"/>
                          <a:ea typeface="+mn-ea"/>
                          <a:cs typeface="+mn-cs"/>
                        </a:rPr>
                        <a:t>What</a:t>
                      </a:r>
                    </a:p>
                  </a:txBody>
                  <a:tcPr/>
                </a:tc>
                <a:tc>
                  <a:txBody>
                    <a:bodyPr/>
                    <a:lstStyle/>
                    <a:p>
                      <a:pPr marL="0" marR="0" indent="0" algn="l" defTabSz="457200" rtl="0" eaLnBrk="1" fontAlgn="auto" latinLnBrk="0" hangingPunct="1">
                        <a:lnSpc>
                          <a:spcPct val="100000"/>
                        </a:lnSpc>
                        <a:spcBef>
                          <a:spcPts val="0"/>
                        </a:spcBef>
                        <a:spcAft>
                          <a:spcPts val="1800"/>
                        </a:spcAft>
                        <a:buClrTx/>
                        <a:buSzTx/>
                        <a:buFontTx/>
                        <a:buNone/>
                        <a:tabLst/>
                        <a:defRPr/>
                      </a:pPr>
                      <a:r>
                        <a:rPr lang="en-US" sz="1800" b="0" kern="1200" dirty="0" smtClean="0">
                          <a:solidFill>
                            <a:srgbClr val="565559"/>
                          </a:solidFill>
                          <a:latin typeface="+mn-lt"/>
                          <a:ea typeface="+mn-ea"/>
                          <a:cs typeface="+mn-cs"/>
                        </a:rPr>
                        <a:t>A chance to learn about award winning learning</a:t>
                      </a:r>
                      <a:r>
                        <a:rPr lang="en-US" sz="1800" b="0" kern="1200" baseline="0" dirty="0" smtClean="0">
                          <a:solidFill>
                            <a:srgbClr val="565559"/>
                          </a:solidFill>
                          <a:latin typeface="+mn-lt"/>
                          <a:ea typeface="+mn-ea"/>
                          <a:cs typeface="+mn-cs"/>
                        </a:rPr>
                        <a:t> initiatives, the actual Peak Awards Process – and </a:t>
                      </a:r>
                      <a:r>
                        <a:rPr lang="en-US" sz="1800" b="0" kern="1200" dirty="0" smtClean="0">
                          <a:solidFill>
                            <a:srgbClr val="565559"/>
                          </a:solidFill>
                          <a:latin typeface="+mn-lt"/>
                          <a:ea typeface="+mn-ea"/>
                          <a:cs typeface="+mn-cs"/>
                        </a:rPr>
                        <a:t>to network with the leaders of outstanding learning initiatives</a:t>
                      </a:r>
                    </a:p>
                  </a:txBody>
                  <a:tcPr/>
                </a:tc>
              </a:tr>
              <a:tr h="520761">
                <a:tc>
                  <a:txBody>
                    <a:bodyPr/>
                    <a:lstStyle/>
                    <a:p>
                      <a:r>
                        <a:rPr lang="en-US" sz="1800" kern="1200" dirty="0" smtClean="0">
                          <a:solidFill>
                            <a:srgbClr val="565559"/>
                          </a:solidFill>
                          <a:latin typeface="+mn-lt"/>
                          <a:ea typeface="+mn-ea"/>
                          <a:cs typeface="+mn-cs"/>
                        </a:rPr>
                        <a:t>Where</a:t>
                      </a:r>
                    </a:p>
                  </a:txBody>
                  <a:tcPr/>
                </a:tc>
                <a:tc>
                  <a:txBody>
                    <a:bodyPr/>
                    <a:lstStyle/>
                    <a:p>
                      <a:pPr>
                        <a:lnSpc>
                          <a:spcPct val="100000"/>
                        </a:lnSpc>
                        <a:spcBef>
                          <a:spcPts val="0"/>
                        </a:spcBef>
                        <a:spcAft>
                          <a:spcPts val="1800"/>
                        </a:spcAft>
                      </a:pPr>
                      <a:r>
                        <a:rPr lang="en-US" sz="1800" kern="1200" dirty="0" smtClean="0">
                          <a:solidFill>
                            <a:srgbClr val="565559"/>
                          </a:solidFill>
                          <a:latin typeface="+mn-lt"/>
                          <a:ea typeface="+mn-ea"/>
                          <a:cs typeface="+mn-cs"/>
                        </a:rPr>
                        <a:t>TBD</a:t>
                      </a:r>
                    </a:p>
                  </a:txBody>
                  <a:tcPr/>
                </a:tc>
              </a:tr>
            </a:tbl>
          </a:graphicData>
        </a:graphic>
      </p:graphicFrame>
      <p:pic>
        <p:nvPicPr>
          <p:cNvPr id="6" name="Picture 5" descr="imac:Users:ckimac:Desktop:peak.gif"/>
          <p:cNvPicPr/>
          <p:nvPr/>
        </p:nvPicPr>
        <p:blipFill>
          <a:blip r:embed="rId2">
            <a:extLst>
              <a:ext uri="{28A0092B-C50C-407E-A947-70E740481C1C}">
                <a14:useLocalDpi xmlns:a14="http://schemas.microsoft.com/office/drawing/2010/main" val="0"/>
              </a:ext>
            </a:extLst>
          </a:blip>
          <a:srcRect/>
          <a:stretch>
            <a:fillRect/>
          </a:stretch>
        </p:blipFill>
        <p:spPr bwMode="auto">
          <a:xfrm>
            <a:off x="5861712" y="1422400"/>
            <a:ext cx="2738353" cy="595845"/>
          </a:xfrm>
          <a:prstGeom prst="rect">
            <a:avLst/>
          </a:prstGeom>
          <a:noFill/>
          <a:ln>
            <a:noFill/>
          </a:ln>
        </p:spPr>
      </p:pic>
      <p:sp>
        <p:nvSpPr>
          <p:cNvPr id="11" name="Footer Placeholder 10"/>
          <p:cNvSpPr>
            <a:spLocks noGrp="1"/>
          </p:cNvSpPr>
          <p:nvPr>
            <p:ph type="ftr" sz="quarter" idx="11"/>
          </p:nvPr>
        </p:nvSpPr>
        <p:spPr/>
        <p:txBody>
          <a:bodyPr/>
          <a:lstStyle/>
          <a:p>
            <a:r>
              <a:rPr lang="en-US" smtClean="0"/>
              <a:t>www.TDsandiego.org</a:t>
            </a:r>
            <a:endParaRPr lang="en-US" dirty="0"/>
          </a:p>
        </p:txBody>
      </p:sp>
    </p:spTree>
    <p:extLst>
      <p:ext uri="{BB962C8B-B14F-4D97-AF65-F5344CB8AC3E}">
        <p14:creationId xmlns:p14="http://schemas.microsoft.com/office/powerpoint/2010/main" val="42840003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noGrp="1"/>
          </p:cNvGraphicFramePr>
          <p:nvPr>
            <p:ph idx="1"/>
            <p:extLst>
              <p:ext uri="{D42A27DB-BD31-4B8C-83A1-F6EECF244321}">
                <p14:modId xmlns:p14="http://schemas.microsoft.com/office/powerpoint/2010/main" val="1358687259"/>
              </p:ext>
            </p:extLst>
          </p:nvPr>
        </p:nvGraphicFramePr>
        <p:xfrm>
          <a:off x="425723" y="1257718"/>
          <a:ext cx="8229600" cy="4274273"/>
        </p:xfrm>
        <a:graphic>
          <a:graphicData uri="http://schemas.openxmlformats.org/drawingml/2006/table">
            <a:tbl>
              <a:tblPr firstRow="1" bandRow="1">
                <a:tableStyleId>{2D5ABB26-0587-4C30-8999-92F81FD0307C}</a:tableStyleId>
              </a:tblPr>
              <a:tblGrid>
                <a:gridCol w="1409700"/>
                <a:gridCol w="6819900"/>
              </a:tblGrid>
              <a:tr h="73764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kern="1200" cap="none" spc="0" dirty="0" smtClean="0">
                          <a:ln w="18000">
                            <a:solidFill>
                              <a:schemeClr val="accent2">
                                <a:satMod val="140000"/>
                              </a:schemeClr>
                            </a:solidFill>
                            <a:prstDash val="solid"/>
                            <a:miter lim="800000"/>
                          </a:ln>
                          <a:solidFill>
                            <a:srgbClr val="FF0000"/>
                          </a:solidFill>
                          <a:effectLst/>
                          <a:latin typeface="+mn-lt"/>
                          <a:ea typeface="+mn-ea"/>
                          <a:cs typeface="+mn-cs"/>
                        </a:rPr>
                        <a:t>Today’s Participants</a:t>
                      </a:r>
                      <a:endParaRPr lang="en-US" sz="3200" b="0" cap="none" spc="0" dirty="0">
                        <a:ln w="10541" cmpd="sng">
                          <a:solidFill>
                            <a:schemeClr val="tx1"/>
                          </a:solidFill>
                          <a:prstDash val="solid"/>
                        </a:ln>
                        <a:solidFill>
                          <a:schemeClr val="tx1"/>
                        </a:solidFill>
                        <a:effectLst/>
                      </a:endParaRPr>
                    </a:p>
                  </a:txBody>
                  <a:tcPr/>
                </a:tc>
                <a:tc hMerge="1">
                  <a:txBody>
                    <a:bodyPr/>
                    <a:lstStyle/>
                    <a:p>
                      <a:endParaRPr lang="en-US" sz="2400" dirty="0"/>
                    </a:p>
                  </a:txBody>
                  <a:tcPr/>
                </a:tc>
              </a:tr>
              <a:tr h="651334">
                <a:tc>
                  <a:txBody>
                    <a:bodyPr/>
                    <a:lstStyle/>
                    <a:p>
                      <a:pPr>
                        <a:spcAft>
                          <a:spcPts val="1200"/>
                        </a:spcAft>
                      </a:pPr>
                      <a:r>
                        <a:rPr lang="en-US" sz="2000" dirty="0" smtClean="0">
                          <a:solidFill>
                            <a:srgbClr val="565559"/>
                          </a:solidFill>
                        </a:rPr>
                        <a:t>Moderator</a:t>
                      </a:r>
                      <a:endParaRPr lang="en-US" sz="2000" dirty="0">
                        <a:solidFill>
                          <a:srgbClr val="565559"/>
                        </a:solidFill>
                      </a:endParaRPr>
                    </a:p>
                  </a:txBody>
                  <a:tcPr/>
                </a:tc>
                <a:tc>
                  <a:txBody>
                    <a:bodyPr/>
                    <a:lstStyle/>
                    <a:p>
                      <a:r>
                        <a:rPr lang="en-US" sz="2000" kern="1200" dirty="0" smtClean="0">
                          <a:solidFill>
                            <a:srgbClr val="565559"/>
                          </a:solidFill>
                          <a:effectLst/>
                          <a:latin typeface="+mn-lt"/>
                          <a:ea typeface="+mn-ea"/>
                          <a:cs typeface="+mn-cs"/>
                        </a:rPr>
                        <a:t>Eric Kaufmann, Sagatica</a:t>
                      </a:r>
                    </a:p>
                  </a:txBody>
                  <a:tcPr/>
                </a:tc>
              </a:tr>
              <a:tr h="1834590">
                <a:tc>
                  <a:txBody>
                    <a:bodyPr/>
                    <a:lstStyle/>
                    <a:p>
                      <a:pPr>
                        <a:spcAft>
                          <a:spcPts val="1200"/>
                        </a:spcAft>
                      </a:pPr>
                      <a:r>
                        <a:rPr lang="en-US" sz="2000" dirty="0" smtClean="0">
                          <a:solidFill>
                            <a:srgbClr val="565559"/>
                          </a:solidFill>
                        </a:rPr>
                        <a:t>Speakers</a:t>
                      </a:r>
                      <a:endParaRPr lang="en-US" sz="2000" dirty="0">
                        <a:solidFill>
                          <a:srgbClr val="565559"/>
                        </a:solidFill>
                      </a:endParaRPr>
                    </a:p>
                  </a:txBody>
                  <a:tcPr/>
                </a:tc>
                <a:tc>
                  <a:txBody>
                    <a:bodyPr/>
                    <a:lstStyle/>
                    <a:p>
                      <a:pPr marL="2778125" indent="-2778125">
                        <a:spcAft>
                          <a:spcPts val="1200"/>
                        </a:spcAft>
                      </a:pPr>
                      <a:r>
                        <a:rPr lang="en-US" sz="1800" kern="1200" dirty="0" smtClean="0">
                          <a:solidFill>
                            <a:srgbClr val="565559"/>
                          </a:solidFill>
                          <a:effectLst/>
                          <a:latin typeface="+mn-lt"/>
                          <a:ea typeface="+mn-ea"/>
                          <a:cs typeface="+mn-cs"/>
                        </a:rPr>
                        <a:t>Walter Watts,</a:t>
                      </a:r>
                      <a:r>
                        <a:rPr lang="en-US" sz="1800" kern="1200" baseline="0" dirty="0" smtClean="0">
                          <a:solidFill>
                            <a:srgbClr val="565559"/>
                          </a:solidFill>
                          <a:effectLst/>
                          <a:latin typeface="+mn-lt"/>
                          <a:ea typeface="+mn-ea"/>
                          <a:cs typeface="+mn-cs"/>
                        </a:rPr>
                        <a:t> </a:t>
                      </a:r>
                      <a:r>
                        <a:rPr lang="en-US" sz="1800" kern="1200" dirty="0" smtClean="0">
                          <a:solidFill>
                            <a:srgbClr val="565559"/>
                          </a:solidFill>
                          <a:effectLst/>
                          <a:latin typeface="+mn-lt"/>
                          <a:ea typeface="+mn-ea"/>
                          <a:cs typeface="+mn-cs"/>
                        </a:rPr>
                        <a:t>Sycuan Casino</a:t>
                      </a:r>
                    </a:p>
                    <a:p>
                      <a:pPr marL="2778125" indent="-2778125">
                        <a:spcAft>
                          <a:spcPts val="1200"/>
                        </a:spcAft>
                      </a:pPr>
                      <a:r>
                        <a:rPr lang="en-US" sz="1800" kern="1200" dirty="0" smtClean="0">
                          <a:solidFill>
                            <a:srgbClr val="565559"/>
                          </a:solidFill>
                          <a:effectLst/>
                          <a:latin typeface="+mn-lt"/>
                          <a:ea typeface="+mn-ea"/>
                          <a:cs typeface="+mn-cs"/>
                        </a:rPr>
                        <a:t>Mary Schwalen,</a:t>
                      </a:r>
                      <a:r>
                        <a:rPr lang="en-US" sz="1800" kern="1200" baseline="0" dirty="0" smtClean="0">
                          <a:solidFill>
                            <a:srgbClr val="565559"/>
                          </a:solidFill>
                          <a:effectLst/>
                          <a:latin typeface="+mn-lt"/>
                          <a:ea typeface="+mn-ea"/>
                          <a:cs typeface="+mn-cs"/>
                        </a:rPr>
                        <a:t> </a:t>
                      </a:r>
                      <a:r>
                        <a:rPr lang="en-US" sz="1800" kern="1200" dirty="0" smtClean="0">
                          <a:solidFill>
                            <a:srgbClr val="565559"/>
                          </a:solidFill>
                          <a:effectLst/>
                          <a:latin typeface="+mn-lt"/>
                          <a:ea typeface="+mn-ea"/>
                          <a:cs typeface="+mn-cs"/>
                        </a:rPr>
                        <a:t>Genentech</a:t>
                      </a:r>
                      <a:endParaRPr lang="en-US" sz="1800" kern="1200" baseline="0" dirty="0" smtClean="0">
                        <a:solidFill>
                          <a:srgbClr val="565559"/>
                        </a:solidFill>
                        <a:effectLst/>
                        <a:latin typeface="+mn-lt"/>
                        <a:ea typeface="+mn-ea"/>
                        <a:cs typeface="+mn-cs"/>
                      </a:endParaRPr>
                    </a:p>
                    <a:p>
                      <a:pPr marL="2778125" indent="-2778125">
                        <a:spcAft>
                          <a:spcPts val="1200"/>
                        </a:spcAft>
                      </a:pPr>
                      <a:r>
                        <a:rPr lang="en-US" sz="1800" kern="1200" dirty="0" smtClean="0">
                          <a:solidFill>
                            <a:srgbClr val="565559"/>
                          </a:solidFill>
                          <a:effectLst/>
                          <a:latin typeface="+mn-lt"/>
                          <a:ea typeface="+mn-ea"/>
                          <a:cs typeface="+mn-cs"/>
                        </a:rPr>
                        <a:t>Zachary</a:t>
                      </a:r>
                      <a:r>
                        <a:rPr lang="en-US" sz="1800" kern="1200" baseline="0" dirty="0" smtClean="0">
                          <a:solidFill>
                            <a:srgbClr val="565559"/>
                          </a:solidFill>
                          <a:effectLst/>
                          <a:latin typeface="+mn-lt"/>
                          <a:ea typeface="+mn-ea"/>
                          <a:cs typeface="+mn-cs"/>
                        </a:rPr>
                        <a:t> Green, </a:t>
                      </a:r>
                      <a:r>
                        <a:rPr lang="en-US" sz="1800" kern="1200" dirty="0" smtClean="0">
                          <a:solidFill>
                            <a:srgbClr val="565559"/>
                          </a:solidFill>
                          <a:effectLst/>
                          <a:latin typeface="+mn-lt"/>
                          <a:ea typeface="+mn-ea"/>
                          <a:cs typeface="+mn-cs"/>
                        </a:rPr>
                        <a:t>University of San Diego</a:t>
                      </a:r>
                    </a:p>
                    <a:p>
                      <a:pPr marL="2778125" indent="-2778125">
                        <a:spcAft>
                          <a:spcPts val="1200"/>
                        </a:spcAft>
                      </a:pPr>
                      <a:r>
                        <a:rPr lang="en-US" sz="1800" kern="1200" dirty="0" smtClean="0">
                          <a:solidFill>
                            <a:srgbClr val="565559"/>
                          </a:solidFill>
                          <a:effectLst/>
                          <a:latin typeface="+mn-lt"/>
                          <a:ea typeface="+mn-ea"/>
                          <a:cs typeface="+mn-cs"/>
                        </a:rPr>
                        <a:t>Lee Willis Irvine,</a:t>
                      </a:r>
                      <a:r>
                        <a:rPr lang="en-US" sz="1800" kern="1200" baseline="0" dirty="0" smtClean="0">
                          <a:solidFill>
                            <a:srgbClr val="565559"/>
                          </a:solidFill>
                          <a:effectLst/>
                          <a:latin typeface="+mn-lt"/>
                          <a:ea typeface="+mn-ea"/>
                          <a:cs typeface="+mn-cs"/>
                        </a:rPr>
                        <a:t> </a:t>
                      </a:r>
                      <a:r>
                        <a:rPr lang="en-US" sz="1800" kern="1200" dirty="0" smtClean="0">
                          <a:solidFill>
                            <a:srgbClr val="565559"/>
                          </a:solidFill>
                          <a:effectLst/>
                          <a:latin typeface="+mn-lt"/>
                          <a:ea typeface="+mn-ea"/>
                          <a:cs typeface="+mn-cs"/>
                        </a:rPr>
                        <a:t>Qualcomm</a:t>
                      </a:r>
                      <a:endParaRPr lang="en-US" sz="2000" kern="1200" dirty="0" smtClean="0">
                        <a:solidFill>
                          <a:srgbClr val="565559"/>
                        </a:solidFill>
                        <a:effectLst/>
                        <a:latin typeface="+mn-lt"/>
                        <a:ea typeface="+mn-ea"/>
                        <a:cs typeface="+mn-cs"/>
                      </a:endParaRPr>
                    </a:p>
                  </a:txBody>
                  <a:tcPr/>
                </a:tc>
              </a:tr>
              <a:tr h="1050700">
                <a:tc>
                  <a:txBody>
                    <a:bodyPr/>
                    <a:lstStyle/>
                    <a:p>
                      <a:pPr>
                        <a:spcAft>
                          <a:spcPts val="1200"/>
                        </a:spcAft>
                      </a:pPr>
                      <a:r>
                        <a:rPr lang="en-US" sz="2000" dirty="0" smtClean="0">
                          <a:solidFill>
                            <a:srgbClr val="565559"/>
                          </a:solidFill>
                        </a:rPr>
                        <a:t>Sponsors</a:t>
                      </a:r>
                      <a:endParaRPr lang="en-US" sz="2000" dirty="0">
                        <a:solidFill>
                          <a:srgbClr val="565559"/>
                        </a:solidFill>
                      </a:endParaRPr>
                    </a:p>
                  </a:txBody>
                  <a:tcPr/>
                </a:tc>
                <a:tc>
                  <a:txBody>
                    <a:bodyPr/>
                    <a:lstStyle/>
                    <a:p>
                      <a:pPr marL="2778125" indent="-2778125" algn="l">
                        <a:spcAft>
                          <a:spcPts val="1200"/>
                        </a:spcAft>
                      </a:pPr>
                      <a:endParaRPr lang="en-US" sz="2000" kern="1200" dirty="0" smtClean="0">
                        <a:solidFill>
                          <a:srgbClr val="565559"/>
                        </a:solidFill>
                        <a:effectLst/>
                        <a:latin typeface="+mn-lt"/>
                        <a:ea typeface="+mn-ea"/>
                        <a:cs typeface="+mn-cs"/>
                      </a:endParaRPr>
                    </a:p>
                    <a:p>
                      <a:pPr marL="2778125" indent="-2778125" algn="l">
                        <a:spcAft>
                          <a:spcPts val="1200"/>
                        </a:spcAft>
                      </a:pPr>
                      <a:r>
                        <a:rPr lang="en-US" sz="2000" kern="1200" dirty="0" smtClean="0">
                          <a:solidFill>
                            <a:srgbClr val="565559"/>
                          </a:solidFill>
                          <a:effectLst/>
                          <a:latin typeface="+mn-lt"/>
                          <a:ea typeface="+mn-ea"/>
                          <a:cs typeface="+mn-cs"/>
                        </a:rPr>
                        <a:t>                Groovy</a:t>
                      </a:r>
                      <a:r>
                        <a:rPr lang="en-US" sz="2000" kern="1200" baseline="0" dirty="0" smtClean="0">
                          <a:solidFill>
                            <a:srgbClr val="565559"/>
                          </a:solidFill>
                          <a:effectLst/>
                          <a:latin typeface="+mn-lt"/>
                          <a:ea typeface="+mn-ea"/>
                          <a:cs typeface="+mn-cs"/>
                        </a:rPr>
                        <a:t> like a movie</a:t>
                      </a:r>
                      <a:endParaRPr lang="en-US" sz="2000" kern="1200" dirty="0" smtClean="0">
                        <a:solidFill>
                          <a:srgbClr val="565559"/>
                        </a:solidFill>
                        <a:effectLst/>
                        <a:latin typeface="+mn-lt"/>
                        <a:ea typeface="+mn-ea"/>
                        <a:cs typeface="+mn-cs"/>
                      </a:endParaRPr>
                    </a:p>
                  </a:txBody>
                  <a:tcPr/>
                </a:tc>
              </a:tr>
            </a:tbl>
          </a:graphicData>
        </a:graphic>
      </p:graphicFrame>
      <p:sp>
        <p:nvSpPr>
          <p:cNvPr id="2" name="Title 1"/>
          <p:cNvSpPr>
            <a:spLocks noGrp="1"/>
          </p:cNvSpPr>
          <p:nvPr>
            <p:ph type="title"/>
          </p:nvPr>
        </p:nvSpPr>
        <p:spPr/>
        <p:txBody>
          <a:bodyPr/>
          <a:lstStyle/>
          <a:p>
            <a:r>
              <a:rPr lang="en-US" dirty="0" smtClean="0"/>
              <a:t>Many Thanks</a:t>
            </a:r>
            <a:endParaRPr lang="en-US" dirty="0"/>
          </a:p>
        </p:txBody>
      </p:sp>
      <p:sp>
        <p:nvSpPr>
          <p:cNvPr id="3" name="Footer Placeholder 2"/>
          <p:cNvSpPr>
            <a:spLocks noGrp="1"/>
          </p:cNvSpPr>
          <p:nvPr>
            <p:ph type="ftr" sz="quarter" idx="11"/>
          </p:nvPr>
        </p:nvSpPr>
        <p:spPr/>
        <p:txBody>
          <a:bodyPr/>
          <a:lstStyle/>
          <a:p>
            <a:r>
              <a:rPr lang="en-US" smtClean="0"/>
              <a:t>www.TDsandiego.org</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344" y="4575727"/>
            <a:ext cx="782717" cy="783526"/>
          </a:xfrm>
          <a:prstGeom prst="rect">
            <a:avLst/>
          </a:prstGeom>
        </p:spPr>
      </p:pic>
    </p:spTree>
    <p:extLst>
      <p:ext uri="{BB962C8B-B14F-4D97-AF65-F5344CB8AC3E}">
        <p14:creationId xmlns:p14="http://schemas.microsoft.com/office/powerpoint/2010/main" val="207584898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ChIP</a:t>
            </a:r>
            <a:r>
              <a:rPr lang="en-US" dirty="0" smtClean="0"/>
              <a:t> Connection</a:t>
            </a:r>
            <a:endParaRPr lang="en-US" dirty="0"/>
          </a:p>
        </p:txBody>
      </p:sp>
      <p:sp>
        <p:nvSpPr>
          <p:cNvPr id="3" name="Content Placeholder 2"/>
          <p:cNvSpPr>
            <a:spLocks noGrp="1"/>
          </p:cNvSpPr>
          <p:nvPr>
            <p:ph idx="1"/>
          </p:nvPr>
        </p:nvSpPr>
        <p:spPr>
          <a:xfrm>
            <a:off x="520700" y="1308100"/>
            <a:ext cx="8229600" cy="4818063"/>
          </a:xfrm>
        </p:spPr>
        <p:txBody>
          <a:bodyPr/>
          <a:lstStyle/>
          <a:p>
            <a:pPr marL="0" indent="0">
              <a:lnSpc>
                <a:spcPct val="120000"/>
              </a:lnSpc>
              <a:spcBef>
                <a:spcPts val="0"/>
              </a:spcBef>
              <a:spcAft>
                <a:spcPts val="1800"/>
              </a:spcAft>
              <a:buClr>
                <a:srgbClr val="C00000"/>
              </a:buClr>
              <a:buNone/>
            </a:pPr>
            <a:r>
              <a:rPr lang="en-US" sz="2400" dirty="0"/>
              <a:t>Help your San Diego chapter by using the our Code with any ATD National purchase:</a:t>
            </a:r>
          </a:p>
          <a:p>
            <a:pPr lvl="1">
              <a:lnSpc>
                <a:spcPct val="120000"/>
              </a:lnSpc>
              <a:spcBef>
                <a:spcPts val="0"/>
              </a:spcBef>
              <a:spcAft>
                <a:spcPts val="600"/>
              </a:spcAft>
              <a:buClr>
                <a:srgbClr val="C00000"/>
              </a:buClr>
            </a:pPr>
            <a:r>
              <a:rPr lang="en-US" sz="2400" dirty="0"/>
              <a:t>Renew your membership</a:t>
            </a:r>
          </a:p>
          <a:p>
            <a:pPr lvl="1">
              <a:lnSpc>
                <a:spcPct val="120000"/>
              </a:lnSpc>
              <a:spcBef>
                <a:spcPts val="0"/>
              </a:spcBef>
              <a:spcAft>
                <a:spcPts val="600"/>
              </a:spcAft>
              <a:buClr>
                <a:srgbClr val="C00000"/>
              </a:buClr>
            </a:pPr>
            <a:r>
              <a:rPr lang="en-US" sz="2400" dirty="0"/>
              <a:t>Buy something at the ATD Store</a:t>
            </a:r>
          </a:p>
          <a:p>
            <a:pPr lvl="1">
              <a:lnSpc>
                <a:spcPct val="120000"/>
              </a:lnSpc>
              <a:spcBef>
                <a:spcPts val="0"/>
              </a:spcBef>
              <a:spcAft>
                <a:spcPts val="600"/>
              </a:spcAft>
              <a:buClr>
                <a:srgbClr val="C00000"/>
              </a:buClr>
            </a:pPr>
            <a:r>
              <a:rPr lang="en-US" sz="2400" dirty="0"/>
              <a:t>Register for an ATD National event</a:t>
            </a:r>
          </a:p>
          <a:p>
            <a:pPr marL="457200" lvl="1" indent="0">
              <a:lnSpc>
                <a:spcPct val="120000"/>
              </a:lnSpc>
              <a:spcBef>
                <a:spcPts val="0"/>
              </a:spcBef>
              <a:buClr>
                <a:srgbClr val="C00000"/>
              </a:buClr>
              <a:buNone/>
            </a:pPr>
            <a:r>
              <a:rPr lang="en-US" sz="2400" dirty="0"/>
              <a:t>Use our Chapter Incentive Program (</a:t>
            </a:r>
            <a:r>
              <a:rPr lang="en-US" sz="2400" dirty="0" err="1"/>
              <a:t>ChIP</a:t>
            </a:r>
            <a:r>
              <a:rPr lang="en-US" sz="2400" dirty="0"/>
              <a:t>)</a:t>
            </a:r>
            <a:br>
              <a:rPr lang="en-US" sz="2400" dirty="0"/>
            </a:br>
            <a:r>
              <a:rPr lang="en-US" sz="2400" dirty="0"/>
              <a:t>code</a:t>
            </a:r>
            <a:r>
              <a:rPr lang="en-US" sz="2400" dirty="0">
                <a:solidFill>
                  <a:schemeClr val="tx1"/>
                </a:solidFill>
              </a:rPr>
              <a:t>  </a:t>
            </a:r>
            <a:r>
              <a:rPr lang="en-US" b="1" dirty="0">
                <a:ln w="10541" cmpd="sng">
                  <a:noFill/>
                  <a:prstDash val="solid"/>
                </a:ln>
                <a:solidFill>
                  <a:srgbClr val="FF0000"/>
                </a:solidFill>
              </a:rPr>
              <a:t>CH8024</a:t>
            </a:r>
          </a:p>
          <a:p>
            <a:pPr marL="457200" lvl="1" indent="0" algn="r">
              <a:lnSpc>
                <a:spcPct val="120000"/>
              </a:lnSpc>
              <a:spcBef>
                <a:spcPts val="1200"/>
              </a:spcBef>
              <a:buClr>
                <a:srgbClr val="C00000"/>
              </a:buClr>
              <a:buNone/>
            </a:pPr>
            <a:r>
              <a:rPr lang="en-US" sz="2400" dirty="0"/>
              <a:t>Help bring additional revenue to our chapter</a:t>
            </a:r>
          </a:p>
        </p:txBody>
      </p:sp>
      <p:pic>
        <p:nvPicPr>
          <p:cNvPr id="6" name="221FF507-E33A-497B-8E28-B3220FC0F439" descr="52C4372B-FE73-435B-986F-460C08A82CDB@gateway"/>
          <p:cNvPicPr>
            <a:picLocks noChangeAspect="1" noChangeArrowheads="1"/>
          </p:cNvPicPr>
          <p:nvPr/>
        </p:nvPicPr>
        <p:blipFill>
          <a:blip r:embed="rId2" cstate="print"/>
          <a:srcRect/>
          <a:stretch>
            <a:fillRect/>
          </a:stretch>
        </p:blipFill>
        <p:spPr bwMode="auto">
          <a:xfrm>
            <a:off x="6337300" y="2146300"/>
            <a:ext cx="1981200" cy="147721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www.TDsandiego.org</a:t>
            </a:r>
            <a:endParaRPr lang="en-US" dirty="0"/>
          </a:p>
        </p:txBody>
      </p:sp>
    </p:spTree>
    <p:extLst>
      <p:ext uri="{BB962C8B-B14F-4D97-AF65-F5344CB8AC3E}">
        <p14:creationId xmlns:p14="http://schemas.microsoft.com/office/powerpoint/2010/main" val="13976991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Become a San Diego Chapter Member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03154796"/>
              </p:ext>
            </p:extLst>
          </p:nvPr>
        </p:nvGraphicFramePr>
        <p:xfrm>
          <a:off x="469900" y="1295400"/>
          <a:ext cx="8255000" cy="4450080"/>
        </p:xfrm>
        <a:graphic>
          <a:graphicData uri="http://schemas.openxmlformats.org/drawingml/2006/table">
            <a:tbl>
              <a:tblPr firstRow="1" bandRow="1">
                <a:tableStyleId>{5940675A-B579-460E-94D1-54222C63F5DA}</a:tableStyleId>
              </a:tblPr>
              <a:tblGrid>
                <a:gridCol w="3271688"/>
                <a:gridCol w="2562165"/>
                <a:gridCol w="2421147"/>
              </a:tblGrid>
              <a:tr h="370840">
                <a:tc>
                  <a:txBody>
                    <a:bodyPr/>
                    <a:lstStyle/>
                    <a:p>
                      <a:pPr>
                        <a:spcAft>
                          <a:spcPts val="1200"/>
                        </a:spcAft>
                      </a:pPr>
                      <a:r>
                        <a:rPr lang="en-US" sz="2000" dirty="0" smtClean="0">
                          <a:solidFill>
                            <a:srgbClr val="565559"/>
                          </a:solidFill>
                        </a:rPr>
                        <a:t>Professional</a:t>
                      </a:r>
                      <a:br>
                        <a:rPr lang="en-US" sz="2000" dirty="0" smtClean="0">
                          <a:solidFill>
                            <a:srgbClr val="565559"/>
                          </a:solidFill>
                        </a:rPr>
                      </a:br>
                      <a:r>
                        <a:rPr lang="en-US" sz="2000" dirty="0" smtClean="0">
                          <a:solidFill>
                            <a:srgbClr val="565559"/>
                          </a:solidFill>
                        </a:rPr>
                        <a:t>Development</a:t>
                      </a:r>
                      <a:endParaRPr lang="en-US" sz="2000" dirty="0">
                        <a:solidFill>
                          <a:srgbClr val="565559"/>
                        </a:solidFill>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tcPr>
                </a:tc>
                <a:tc>
                  <a:txBody>
                    <a:bodyPr/>
                    <a:lstStyle/>
                    <a:p>
                      <a:pPr>
                        <a:spcAft>
                          <a:spcPts val="1200"/>
                        </a:spcAft>
                      </a:pPr>
                      <a:r>
                        <a:rPr lang="en-US" sz="2000" dirty="0" smtClean="0">
                          <a:solidFill>
                            <a:srgbClr val="565559"/>
                          </a:solidFill>
                        </a:rPr>
                        <a:t>Networking</a:t>
                      </a:r>
                      <a:endParaRPr lang="en-US" sz="2000" dirty="0">
                        <a:solidFill>
                          <a:srgbClr val="565559"/>
                        </a:solidFill>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tcPr>
                </a:tc>
                <a:tc>
                  <a:txBody>
                    <a:bodyPr/>
                    <a:lstStyle/>
                    <a:p>
                      <a:pPr>
                        <a:spcAft>
                          <a:spcPts val="1200"/>
                        </a:spcAft>
                      </a:pPr>
                      <a:r>
                        <a:rPr lang="en-US" sz="2000" dirty="0" smtClean="0">
                          <a:solidFill>
                            <a:srgbClr val="565559"/>
                          </a:solidFill>
                        </a:rPr>
                        <a:t>Exclusive Discounts</a:t>
                      </a:r>
                      <a:endParaRPr lang="en-US" sz="2000" dirty="0">
                        <a:solidFill>
                          <a:srgbClr val="565559"/>
                        </a:solidFill>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tcPr>
                </a:tc>
              </a:tr>
              <a:tr h="2595880">
                <a:tc>
                  <a:txBody>
                    <a:bodyPr/>
                    <a:lstStyle/>
                    <a:p>
                      <a:pPr>
                        <a:spcAft>
                          <a:spcPts val="1200"/>
                        </a:spcAft>
                      </a:pPr>
                      <a:r>
                        <a:rPr lang="en-US" sz="1800" dirty="0" smtClean="0">
                          <a:solidFill>
                            <a:srgbClr val="565559"/>
                          </a:solidFill>
                        </a:rPr>
                        <a:t>Mentoring</a:t>
                      </a:r>
                      <a:r>
                        <a:rPr lang="en-US" sz="1800" baseline="0" dirty="0" smtClean="0">
                          <a:solidFill>
                            <a:srgbClr val="565559"/>
                          </a:solidFill>
                        </a:rPr>
                        <a:t> Program</a:t>
                      </a:r>
                      <a:endParaRPr lang="en-US" sz="1800" dirty="0">
                        <a:solidFill>
                          <a:srgbClr val="565559"/>
                        </a:solidFill>
                      </a:endParaRPr>
                    </a:p>
                    <a:p>
                      <a:pPr>
                        <a:spcAft>
                          <a:spcPts val="1200"/>
                        </a:spcAft>
                      </a:pPr>
                      <a:r>
                        <a:rPr lang="en-US" sz="1800" dirty="0" smtClean="0">
                          <a:solidFill>
                            <a:srgbClr val="565559"/>
                          </a:solidFill>
                        </a:rPr>
                        <a:t>Free Access to special Programs</a:t>
                      </a:r>
                      <a:endParaRPr lang="en-US" sz="1800" dirty="0">
                        <a:solidFill>
                          <a:srgbClr val="565559"/>
                        </a:solidFill>
                      </a:endParaRPr>
                    </a:p>
                    <a:p>
                      <a:pPr>
                        <a:spcAft>
                          <a:spcPts val="1200"/>
                        </a:spcAft>
                      </a:pPr>
                      <a:r>
                        <a:rPr lang="en-US" sz="1800" dirty="0" smtClean="0">
                          <a:solidFill>
                            <a:srgbClr val="565559"/>
                          </a:solidFill>
                        </a:rPr>
                        <a:t>Members-only job bank</a:t>
                      </a:r>
                      <a:endParaRPr lang="en-US" sz="1800" dirty="0">
                        <a:solidFill>
                          <a:srgbClr val="565559"/>
                        </a:solidFill>
                      </a:endParaRPr>
                    </a:p>
                    <a:p>
                      <a:pPr>
                        <a:spcAft>
                          <a:spcPts val="1200"/>
                        </a:spcAft>
                      </a:pPr>
                      <a:r>
                        <a:rPr lang="en-US" sz="1800" dirty="0" smtClean="0">
                          <a:solidFill>
                            <a:srgbClr val="565559"/>
                          </a:solidFill>
                        </a:rPr>
                        <a:t>Training Trends Newsletter</a:t>
                      </a:r>
                      <a:endParaRPr lang="en-US" sz="1800" dirty="0">
                        <a:solidFill>
                          <a:srgbClr val="565559"/>
                        </a:solidFill>
                      </a:endParaRPr>
                    </a:p>
                    <a:p>
                      <a:pPr>
                        <a:spcAft>
                          <a:spcPts val="1200"/>
                        </a:spcAft>
                      </a:pPr>
                      <a:r>
                        <a:rPr lang="en-US" sz="1800" dirty="0" smtClean="0">
                          <a:solidFill>
                            <a:srgbClr val="565559"/>
                          </a:solidFill>
                        </a:rPr>
                        <a:t>Resources helping</a:t>
                      </a:r>
                      <a:r>
                        <a:rPr lang="en-US" sz="1800" baseline="0" dirty="0" smtClean="0">
                          <a:solidFill>
                            <a:srgbClr val="565559"/>
                          </a:solidFill>
                        </a:rPr>
                        <a:t> you earn your CPLP certification</a:t>
                      </a:r>
                      <a:endParaRPr lang="en-US" sz="1800" dirty="0">
                        <a:solidFill>
                          <a:srgbClr val="565559"/>
                        </a:solidFill>
                      </a:endParaRPr>
                    </a:p>
                    <a:p>
                      <a:pPr>
                        <a:spcAft>
                          <a:spcPts val="1200"/>
                        </a:spcAft>
                      </a:pPr>
                      <a:r>
                        <a:rPr lang="en-US" sz="1800" dirty="0" smtClean="0">
                          <a:solidFill>
                            <a:srgbClr val="565559"/>
                          </a:solidFill>
                        </a:rPr>
                        <a:t>Option to be listed in Professional</a:t>
                      </a:r>
                      <a:r>
                        <a:rPr lang="en-US" sz="1800" baseline="0" dirty="0" smtClean="0">
                          <a:solidFill>
                            <a:srgbClr val="565559"/>
                          </a:solidFill>
                        </a:rPr>
                        <a:t> Resource Directory</a:t>
                      </a:r>
                      <a:endParaRPr lang="en-US" sz="1800" dirty="0">
                        <a:solidFill>
                          <a:srgbClr val="565559"/>
                        </a:solidFill>
                      </a:endParaRPr>
                    </a:p>
                    <a:p>
                      <a:pPr>
                        <a:spcAft>
                          <a:spcPts val="1200"/>
                        </a:spcAft>
                      </a:pPr>
                      <a:r>
                        <a:rPr lang="en-US" sz="1800" dirty="0" smtClean="0">
                          <a:solidFill>
                            <a:srgbClr val="565559"/>
                          </a:solidFill>
                        </a:rPr>
                        <a:t>Members-only discounts</a:t>
                      </a:r>
                      <a:r>
                        <a:rPr lang="en-US" sz="1800" baseline="0" dirty="0" smtClean="0">
                          <a:solidFill>
                            <a:srgbClr val="565559"/>
                          </a:solidFill>
                        </a:rPr>
                        <a:t> at local Universities and Colleges</a:t>
                      </a:r>
                      <a:endParaRPr lang="en-US" sz="1800" dirty="0">
                        <a:solidFill>
                          <a:srgbClr val="565559"/>
                        </a:solidFill>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tcPr>
                </a:tc>
                <a:tc>
                  <a:txBody>
                    <a:bodyPr/>
                    <a:lstStyle/>
                    <a:p>
                      <a:pPr>
                        <a:spcAft>
                          <a:spcPts val="1200"/>
                        </a:spcAft>
                      </a:pPr>
                      <a:r>
                        <a:rPr lang="en-US" sz="1800" dirty="0" smtClean="0">
                          <a:solidFill>
                            <a:srgbClr val="565559"/>
                          </a:solidFill>
                        </a:rPr>
                        <a:t>Access to our Member Directory</a:t>
                      </a:r>
                      <a:endParaRPr lang="en-US" sz="1800" dirty="0">
                        <a:solidFill>
                          <a:srgbClr val="565559"/>
                        </a:solidFill>
                      </a:endParaRPr>
                    </a:p>
                    <a:p>
                      <a:pPr>
                        <a:spcAft>
                          <a:spcPts val="1200"/>
                        </a:spcAft>
                      </a:pPr>
                      <a:r>
                        <a:rPr lang="en-US" sz="1800" dirty="0" smtClean="0">
                          <a:solidFill>
                            <a:srgbClr val="565559"/>
                          </a:solidFill>
                        </a:rPr>
                        <a:t>Meet new people</a:t>
                      </a:r>
                      <a:endParaRPr lang="en-US" sz="1800" dirty="0">
                        <a:solidFill>
                          <a:srgbClr val="565559"/>
                        </a:solidFill>
                      </a:endParaRPr>
                    </a:p>
                    <a:p>
                      <a:pPr>
                        <a:spcAft>
                          <a:spcPts val="1200"/>
                        </a:spcAft>
                      </a:pPr>
                      <a:r>
                        <a:rPr lang="en-US" sz="1800" dirty="0" smtClean="0">
                          <a:solidFill>
                            <a:srgbClr val="565559"/>
                          </a:solidFill>
                        </a:rPr>
                        <a:t>Gain new skills through</a:t>
                      </a:r>
                      <a:r>
                        <a:rPr lang="en-US" sz="1800" baseline="0" dirty="0" smtClean="0">
                          <a:solidFill>
                            <a:srgbClr val="565559"/>
                          </a:solidFill>
                        </a:rPr>
                        <a:t> volunteering</a:t>
                      </a:r>
                      <a:endParaRPr lang="en-US" sz="1800" dirty="0">
                        <a:solidFill>
                          <a:srgbClr val="565559"/>
                        </a:solidFill>
                      </a:endParaRPr>
                    </a:p>
                    <a:p>
                      <a:pPr>
                        <a:spcAft>
                          <a:spcPts val="1200"/>
                        </a:spcAft>
                      </a:pPr>
                      <a:r>
                        <a:rPr lang="en-US" sz="1800" dirty="0" smtClean="0">
                          <a:solidFill>
                            <a:srgbClr val="565559"/>
                          </a:solidFill>
                        </a:rPr>
                        <a:t>Potential to attend multiple local chapters</a:t>
                      </a:r>
                    </a:p>
                    <a:p>
                      <a:pPr>
                        <a:spcAft>
                          <a:spcPts val="1200"/>
                        </a:spcAft>
                      </a:pPr>
                      <a:r>
                        <a:rPr lang="en-US" sz="1800" dirty="0" smtClean="0">
                          <a:solidFill>
                            <a:srgbClr val="565559"/>
                          </a:solidFill>
                        </a:rPr>
                        <a:t>Potential to become a Board Member</a:t>
                      </a:r>
                      <a:endParaRPr lang="en-US" sz="1800" dirty="0">
                        <a:solidFill>
                          <a:srgbClr val="565559"/>
                        </a:solidFill>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tcPr>
                </a:tc>
                <a:tc>
                  <a:txBody>
                    <a:bodyPr/>
                    <a:lstStyle/>
                    <a:p>
                      <a:pPr>
                        <a:spcAft>
                          <a:spcPts val="1200"/>
                        </a:spcAft>
                      </a:pPr>
                      <a:r>
                        <a:rPr lang="en-US" sz="1800" dirty="0" smtClean="0">
                          <a:solidFill>
                            <a:srgbClr val="565559"/>
                          </a:solidFill>
                        </a:rPr>
                        <a:t>Save $20 on ATD National</a:t>
                      </a:r>
                      <a:r>
                        <a:rPr lang="en-US" sz="1800" baseline="0" dirty="0" smtClean="0">
                          <a:solidFill>
                            <a:srgbClr val="565559"/>
                          </a:solidFill>
                        </a:rPr>
                        <a:t> Membership</a:t>
                      </a:r>
                      <a:endParaRPr lang="en-US" sz="1800" dirty="0">
                        <a:solidFill>
                          <a:srgbClr val="565559"/>
                        </a:solidFill>
                      </a:endParaRPr>
                    </a:p>
                    <a:p>
                      <a:pPr>
                        <a:spcAft>
                          <a:spcPts val="1200"/>
                        </a:spcAft>
                      </a:pPr>
                      <a:r>
                        <a:rPr lang="en-US" sz="1800" dirty="0" smtClean="0">
                          <a:solidFill>
                            <a:srgbClr val="565559"/>
                          </a:solidFill>
                        </a:rPr>
                        <a:t>Save $10 on admission to monthly Chapter Meetings</a:t>
                      </a:r>
                      <a:endParaRPr lang="en-US" sz="1800" dirty="0">
                        <a:solidFill>
                          <a:srgbClr val="565559"/>
                        </a:solidFill>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tcPr>
                </a:tc>
              </a:tr>
            </a:tbl>
          </a:graphicData>
        </a:graphic>
      </p:graphicFrame>
      <p:sp>
        <p:nvSpPr>
          <p:cNvPr id="8" name="Footer Placeholder 7"/>
          <p:cNvSpPr>
            <a:spLocks noGrp="1"/>
          </p:cNvSpPr>
          <p:nvPr>
            <p:ph type="ftr" sz="quarter" idx="11"/>
          </p:nvPr>
        </p:nvSpPr>
        <p:spPr/>
        <p:txBody>
          <a:bodyPr/>
          <a:lstStyle/>
          <a:p>
            <a:r>
              <a:rPr lang="en-US" smtClean="0"/>
              <a:t>www.TDsandiego.org</a:t>
            </a:r>
            <a:endParaRPr lang="en-US" dirty="0"/>
          </a:p>
        </p:txBody>
      </p:sp>
    </p:spTree>
    <p:extLst>
      <p:ext uri="{BB962C8B-B14F-4D97-AF65-F5344CB8AC3E}">
        <p14:creationId xmlns:p14="http://schemas.microsoft.com/office/powerpoint/2010/main" val="6434707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Become a National Member</a:t>
            </a:r>
            <a:endParaRPr lang="en-US" dirty="0"/>
          </a:p>
        </p:txBody>
      </p:sp>
      <p:sp>
        <p:nvSpPr>
          <p:cNvPr id="3" name="Content Placeholder 2"/>
          <p:cNvSpPr>
            <a:spLocks noGrp="1"/>
          </p:cNvSpPr>
          <p:nvPr>
            <p:ph idx="1"/>
          </p:nvPr>
        </p:nvSpPr>
        <p:spPr>
          <a:xfrm>
            <a:off x="508000" y="1143000"/>
            <a:ext cx="8229600" cy="4838700"/>
          </a:xfrm>
        </p:spPr>
        <p:txBody>
          <a:bodyPr>
            <a:normAutofit fontScale="77500" lnSpcReduction="20000"/>
          </a:bodyPr>
          <a:lstStyle/>
          <a:p>
            <a:pPr marL="0" indent="0">
              <a:lnSpc>
                <a:spcPct val="120000"/>
              </a:lnSpc>
              <a:spcBef>
                <a:spcPts val="0"/>
              </a:spcBef>
              <a:spcAft>
                <a:spcPts val="600"/>
              </a:spcAft>
              <a:buClr>
                <a:srgbClr val="C00000"/>
              </a:buClr>
              <a:buNone/>
            </a:pPr>
            <a:r>
              <a:rPr lang="en-US" sz="2800" dirty="0">
                <a:solidFill>
                  <a:srgbClr val="FF0000"/>
                </a:solidFill>
              </a:rPr>
              <a:t>Your Benefits</a:t>
            </a:r>
          </a:p>
          <a:p>
            <a:pPr marL="285750" lvl="1">
              <a:lnSpc>
                <a:spcPct val="120000"/>
              </a:lnSpc>
              <a:spcBef>
                <a:spcPts val="0"/>
              </a:spcBef>
              <a:spcAft>
                <a:spcPts val="600"/>
              </a:spcAft>
              <a:buClr>
                <a:srgbClr val="C00000"/>
              </a:buClr>
            </a:pPr>
            <a:r>
              <a:rPr lang="en-US" sz="2400" dirty="0"/>
              <a:t>Community of Practice </a:t>
            </a:r>
            <a:r>
              <a:rPr lang="en-US" sz="2400" dirty="0" smtClean="0"/>
              <a:t>Premium Content</a:t>
            </a:r>
            <a:endParaRPr lang="en-US" sz="2400" dirty="0"/>
          </a:p>
          <a:p>
            <a:pPr marL="285750" lvl="1">
              <a:lnSpc>
                <a:spcPct val="120000"/>
              </a:lnSpc>
              <a:spcBef>
                <a:spcPts val="0"/>
              </a:spcBef>
              <a:spcAft>
                <a:spcPts val="600"/>
              </a:spcAft>
              <a:buClr>
                <a:srgbClr val="C00000"/>
              </a:buClr>
            </a:pPr>
            <a:r>
              <a:rPr lang="en-US" sz="2400" dirty="0"/>
              <a:t>Customizable library</a:t>
            </a:r>
          </a:p>
          <a:p>
            <a:pPr marL="285750" lvl="1">
              <a:lnSpc>
                <a:spcPct val="120000"/>
              </a:lnSpc>
              <a:spcBef>
                <a:spcPts val="0"/>
              </a:spcBef>
              <a:spcAft>
                <a:spcPts val="600"/>
              </a:spcAft>
              <a:buClr>
                <a:srgbClr val="C00000"/>
              </a:buClr>
            </a:pPr>
            <a:r>
              <a:rPr lang="en-US" sz="2400" dirty="0"/>
              <a:t>TD at Work (formerly </a:t>
            </a:r>
            <a:r>
              <a:rPr lang="en-US" sz="2400" dirty="0" err="1"/>
              <a:t>Infoline</a:t>
            </a:r>
            <a:r>
              <a:rPr lang="en-US" sz="2400" dirty="0"/>
              <a:t>) - TD magazine and archives</a:t>
            </a:r>
          </a:p>
          <a:p>
            <a:pPr marL="285750" lvl="1">
              <a:lnSpc>
                <a:spcPct val="120000"/>
              </a:lnSpc>
              <a:spcBef>
                <a:spcPts val="0"/>
              </a:spcBef>
              <a:spcAft>
                <a:spcPts val="600"/>
              </a:spcAft>
              <a:buClr>
                <a:srgbClr val="C00000"/>
              </a:buClr>
            </a:pPr>
            <a:r>
              <a:rPr lang="en-US" sz="2400" dirty="0"/>
              <a:t>Premium webcasts</a:t>
            </a:r>
          </a:p>
          <a:p>
            <a:pPr marL="285750" lvl="1">
              <a:lnSpc>
                <a:spcPct val="120000"/>
              </a:lnSpc>
              <a:spcBef>
                <a:spcPts val="0"/>
              </a:spcBef>
              <a:spcAft>
                <a:spcPts val="600"/>
              </a:spcAft>
              <a:buClr>
                <a:srgbClr val="C00000"/>
              </a:buClr>
            </a:pPr>
            <a:r>
              <a:rPr lang="en-US" sz="2400" dirty="0"/>
              <a:t>Research reports (full) - State of the Industry report - Research whitepapers</a:t>
            </a:r>
          </a:p>
          <a:p>
            <a:pPr marL="285750" lvl="1">
              <a:lnSpc>
                <a:spcPct val="120000"/>
              </a:lnSpc>
              <a:spcBef>
                <a:spcPts val="0"/>
              </a:spcBef>
              <a:spcAft>
                <a:spcPts val="600"/>
              </a:spcAft>
              <a:buClr>
                <a:srgbClr val="C00000"/>
              </a:buClr>
            </a:pPr>
            <a:r>
              <a:rPr lang="en-US" sz="2400" dirty="0"/>
              <a:t>Discounts on publications, conferences, education programs,</a:t>
            </a:r>
            <a:br>
              <a:rPr lang="en-US" sz="2400" dirty="0"/>
            </a:br>
            <a:r>
              <a:rPr lang="en-US" sz="2400" dirty="0"/>
              <a:t>and the CPLP credential</a:t>
            </a:r>
          </a:p>
          <a:p>
            <a:pPr marL="285750" lvl="1">
              <a:lnSpc>
                <a:spcPct val="120000"/>
              </a:lnSpc>
              <a:spcBef>
                <a:spcPts val="0"/>
              </a:spcBef>
              <a:spcAft>
                <a:spcPts val="600"/>
              </a:spcAft>
              <a:buClr>
                <a:srgbClr val="C00000"/>
              </a:buClr>
            </a:pPr>
            <a:r>
              <a:rPr lang="en-US" sz="2400" dirty="0"/>
              <a:t>Member-only website content</a:t>
            </a:r>
          </a:p>
          <a:p>
            <a:pPr marL="285750" lvl="1">
              <a:lnSpc>
                <a:spcPct val="120000"/>
              </a:lnSpc>
              <a:spcBef>
                <a:spcPts val="0"/>
              </a:spcBef>
              <a:spcAft>
                <a:spcPts val="600"/>
              </a:spcAft>
              <a:buClr>
                <a:srgbClr val="C00000"/>
              </a:buClr>
            </a:pPr>
            <a:r>
              <a:rPr lang="en-US" sz="2400" dirty="0"/>
              <a:t>ATD Links &amp; The Buzz e-newsletters</a:t>
            </a:r>
          </a:p>
          <a:p>
            <a:pPr marL="285750" lvl="1">
              <a:lnSpc>
                <a:spcPct val="120000"/>
              </a:lnSpc>
              <a:spcBef>
                <a:spcPts val="0"/>
              </a:spcBef>
              <a:spcAft>
                <a:spcPts val="600"/>
              </a:spcAft>
              <a:buClr>
                <a:srgbClr val="C00000"/>
              </a:buClr>
            </a:pPr>
            <a:r>
              <a:rPr lang="en-US" sz="2400" dirty="0"/>
              <a:t>ATD Online Library</a:t>
            </a:r>
          </a:p>
          <a:p>
            <a:pPr marL="285750" lvl="1">
              <a:lnSpc>
                <a:spcPct val="120000"/>
              </a:lnSpc>
              <a:spcBef>
                <a:spcPts val="0"/>
              </a:spcBef>
              <a:spcAft>
                <a:spcPts val="600"/>
              </a:spcAft>
              <a:buClr>
                <a:srgbClr val="C00000"/>
              </a:buClr>
            </a:pPr>
            <a:r>
              <a:rPr lang="en-US" sz="2400" dirty="0"/>
              <a:t>Interactive member tools (job aids, checklists, calculators)</a:t>
            </a:r>
          </a:p>
        </p:txBody>
      </p:sp>
      <p:sp>
        <p:nvSpPr>
          <p:cNvPr id="5" name="Footer Placeholder 4"/>
          <p:cNvSpPr>
            <a:spLocks noGrp="1"/>
          </p:cNvSpPr>
          <p:nvPr>
            <p:ph type="ftr" sz="quarter" idx="11"/>
          </p:nvPr>
        </p:nvSpPr>
        <p:spPr/>
        <p:txBody>
          <a:bodyPr/>
          <a:lstStyle/>
          <a:p>
            <a:r>
              <a:rPr lang="en-US" smtClean="0"/>
              <a:t>www.TDsandiego.org</a:t>
            </a:r>
            <a:endParaRPr lang="en-US" dirty="0"/>
          </a:p>
        </p:txBody>
      </p:sp>
    </p:spTree>
    <p:extLst>
      <p:ext uri="{BB962C8B-B14F-4D97-AF65-F5344CB8AC3E}">
        <p14:creationId xmlns:p14="http://schemas.microsoft.com/office/powerpoint/2010/main" val="30963993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758</TotalTime>
  <Words>1441</Words>
  <Application>Microsoft Office PowerPoint</Application>
  <PresentationFormat>On-screen Show (4:3)</PresentationFormat>
  <Paragraphs>309</Paragraphs>
  <Slides>34</Slides>
  <Notes>4</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Today’s Event</vt:lpstr>
      <vt:lpstr>Looking Ahead</vt:lpstr>
      <vt:lpstr>Coming Up – Collaboration Event</vt:lpstr>
      <vt:lpstr>Looking Ahead</vt:lpstr>
      <vt:lpstr>Many Thanks</vt:lpstr>
      <vt:lpstr>The ChIP Connection</vt:lpstr>
      <vt:lpstr>Become a San Diego Chapter Member</vt:lpstr>
      <vt:lpstr>Become a National Member</vt:lpstr>
      <vt:lpstr>Become a SD Board Member</vt:lpstr>
      <vt:lpstr>Follow us</vt:lpstr>
      <vt:lpstr>PowerPoint Presentation</vt:lpstr>
      <vt:lpstr>PowerPoint Presentation</vt:lpstr>
      <vt:lpstr>Walter R. Watts III Training &amp; Development Manager</vt:lpstr>
      <vt:lpstr>Integrating EQ at Sycuan</vt:lpstr>
      <vt:lpstr>Putting EQ in Motion</vt:lpstr>
      <vt:lpstr>PowerPoint Presentation</vt:lpstr>
      <vt:lpstr>Expanding a  Leadership Program Globally</vt:lpstr>
      <vt:lpstr>The Personal Excellence Program</vt:lpstr>
      <vt:lpstr>PowerPoint Presentation</vt:lpstr>
      <vt:lpstr>         VOLATILITY         UNCERTAINTY               COMPLEXITY                         Ambiguity         LEADERSHIP IN THE MOMENT</vt:lpstr>
      <vt:lpstr>LEADERSHIP IN A VUCA WORLD</vt:lpstr>
      <vt:lpstr>V.U.C.A</vt:lpstr>
      <vt:lpstr>APPLYING THE LEARNING</vt:lpstr>
      <vt:lpstr>VUCA PRIME</vt:lpstr>
      <vt:lpstr>VUCA CHANGE</vt:lpstr>
      <vt:lpstr> VUCA  IN MY ORGANIZATION</vt:lpstr>
      <vt:lpstr> </vt:lpstr>
      <vt:lpstr>Qualcomm Inclusion &amp; Diversity</vt:lpstr>
      <vt:lpstr>Global Inclusion &amp; Diversity (GID) Framework &amp; Key Initiatives</vt:lpstr>
      <vt:lpstr>PowerPoint Presentation</vt:lpstr>
      <vt:lpstr>Unconscious Bias</vt:lpstr>
      <vt:lpstr>Actions to Address</vt:lpstr>
      <vt:lpstr>FINAL STEPS</vt:lpstr>
    </vt:vector>
  </TitlesOfParts>
  <Company>ASTD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Levy</dc:creator>
  <cp:lastModifiedBy>Eric Kaufmann</cp:lastModifiedBy>
  <cp:revision>106</cp:revision>
  <dcterms:created xsi:type="dcterms:W3CDTF">2014-06-25T14:21:04Z</dcterms:created>
  <dcterms:modified xsi:type="dcterms:W3CDTF">2015-06-17T22:03:32Z</dcterms:modified>
</cp:coreProperties>
</file>